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</p:sldMasterIdLst>
  <p:notesMasterIdLst>
    <p:notesMasterId r:id="rId6"/>
  </p:notesMasterIdLst>
  <p:sldIdLst>
    <p:sldId id="672" r:id="rId5"/>
    <p:sldId id="696" r:id="rId7"/>
    <p:sldId id="699" r:id="rId8"/>
    <p:sldId id="708" r:id="rId9"/>
    <p:sldId id="559" r:id="rId10"/>
    <p:sldId id="592" r:id="rId11"/>
    <p:sldId id="676" r:id="rId12"/>
    <p:sldId id="709" r:id="rId13"/>
    <p:sldId id="651" r:id="rId14"/>
    <p:sldId id="547" r:id="rId15"/>
    <p:sldId id="548" r:id="rId16"/>
    <p:sldId id="571" r:id="rId17"/>
    <p:sldId id="700" r:id="rId18"/>
    <p:sldId id="711" r:id="rId19"/>
    <p:sldId id="573" r:id="rId20"/>
    <p:sldId id="714" r:id="rId21"/>
    <p:sldId id="728" r:id="rId22"/>
    <p:sldId id="715" r:id="rId23"/>
    <p:sldId id="729" r:id="rId24"/>
    <p:sldId id="716" r:id="rId25"/>
    <p:sldId id="718" r:id="rId26"/>
    <p:sldId id="724" r:id="rId27"/>
    <p:sldId id="549" r:id="rId28"/>
    <p:sldId id="730" r:id="rId29"/>
    <p:sldId id="719" r:id="rId30"/>
    <p:sldId id="720" r:id="rId31"/>
    <p:sldId id="721" r:id="rId32"/>
    <p:sldId id="653" r:id="rId33"/>
    <p:sldId id="580" r:id="rId34"/>
    <p:sldId id="585" r:id="rId35"/>
    <p:sldId id="727" r:id="rId36"/>
    <p:sldId id="722" r:id="rId37"/>
    <p:sldId id="731" r:id="rId38"/>
    <p:sldId id="723" r:id="rId39"/>
    <p:sldId id="726" r:id="rId40"/>
    <p:sldId id="698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76"/>
            <p14:sldId id="709"/>
            <p14:sldId id="651"/>
            <p14:sldId id="547"/>
            <p14:sldId id="548"/>
            <p14:sldId id="571"/>
            <p14:sldId id="700"/>
            <p14:sldId id="711"/>
            <p14:sldId id="573"/>
            <p14:sldId id="549"/>
            <p14:sldId id="720"/>
            <p14:sldId id="721"/>
            <p14:sldId id="580"/>
            <p14:sldId id="585"/>
            <p14:sldId id="727"/>
            <p14:sldId id="722"/>
            <p14:sldId id="731"/>
            <p14:sldId id="698"/>
            <p14:sldId id="699"/>
            <p14:sldId id="708"/>
            <p14:sldId id="559"/>
            <p14:sldId id="592"/>
            <p14:sldId id="714"/>
            <p14:sldId id="728"/>
            <p14:sldId id="715"/>
            <p14:sldId id="729"/>
            <p14:sldId id="716"/>
            <p14:sldId id="718"/>
            <p14:sldId id="730"/>
            <p14:sldId id="723"/>
            <p14:sldId id="653"/>
            <p14:sldId id="724"/>
            <p14:sldId id="726"/>
            <p14:sldId id="71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6" autoAdjust="0"/>
    <p:restoredTop sz="79770" autoAdjust="0"/>
  </p:normalViewPr>
  <p:slideViewPr>
    <p:cSldViewPr snapToGrid="0">
      <p:cViewPr varScale="1">
        <p:scale>
          <a:sx n="76" d="100"/>
          <a:sy n="76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5" Type="http://schemas.openxmlformats.org/officeDocument/2006/relationships/tags" Target="tags/tag6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各位老师好，我是答辩人于向前，我的论文题目是基于</a:t>
            </a:r>
            <a:r>
              <a:rPr lang="en-US" altLang="zh-CN" dirty="0" err="1"/>
              <a:t>Gstreamer</a:t>
            </a:r>
            <a:r>
              <a:rPr lang="zh-CN" altLang="en-US" dirty="0"/>
              <a:t>框架的视频处理子系统设计与实现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在前文已简单介绍了视频处理子系统在视频会议系统中的位置。在需求分析中，首先对视频处理子系统的上下文进行进一步分析。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左图为视频会议系统整体架构图，其中的</a:t>
            </a:r>
            <a:r>
              <a:rPr lang="en-US" altLang="zh-CN" dirty="0"/>
              <a:t>MCU</a:t>
            </a:r>
            <a:r>
              <a:rPr lang="zh-CN" altLang="en-US" dirty="0"/>
              <a:t>结构图如右图所示。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MCU</a:t>
            </a:r>
            <a:r>
              <a:rPr lang="zh-CN" altLang="en-US" dirty="0"/>
              <a:t>中，与视频处理子系统进行交互的主要有会议控制子系统、媒体交换子系统，其中会议控制子系统进行会控信令的下发，媒体交换子系统将采集的</a:t>
            </a:r>
            <a:r>
              <a:rPr lang="en-US" altLang="zh-CN" dirty="0"/>
              <a:t>RTP</a:t>
            </a:r>
            <a:r>
              <a:rPr lang="zh-CN" altLang="en-US" dirty="0"/>
              <a:t>包发送给视频处理子系统，视频处理子系统处理后返回给媒体交换子系统进行转发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在确定视频处理子系统的上下文后，可以确定其功能需求：</a:t>
            </a:r>
            <a:endParaRPr lang="en-US" altLang="zh-CN" dirty="0"/>
          </a:p>
          <a:p>
            <a:r>
              <a:rPr lang="zh-CN" altLang="en-US" dirty="0"/>
              <a:t>单画面视频流处理：将一个会场发来的</a:t>
            </a:r>
            <a:r>
              <a:rPr lang="en-US" altLang="zh-CN" dirty="0"/>
              <a:t>RTP</a:t>
            </a:r>
            <a:r>
              <a:rPr lang="zh-CN" altLang="en-US" dirty="0"/>
              <a:t>码流经过一系列处理，形成新的</a:t>
            </a:r>
            <a:r>
              <a:rPr lang="en-US" altLang="zh-CN" dirty="0"/>
              <a:t>RTP</a:t>
            </a:r>
            <a:r>
              <a:rPr lang="zh-CN" altLang="en-US" dirty="0"/>
              <a:t>码流再发送出去。包括视频编码、视频解码、</a:t>
            </a:r>
            <a:r>
              <a:rPr lang="en-US" altLang="zh-CN" dirty="0"/>
              <a:t>RTP</a:t>
            </a:r>
            <a:r>
              <a:rPr lang="zh-CN" altLang="en-US" dirty="0"/>
              <a:t>编码、</a:t>
            </a:r>
            <a:r>
              <a:rPr lang="en-US" altLang="zh-CN" dirty="0"/>
              <a:t>RTP</a:t>
            </a:r>
            <a:r>
              <a:rPr lang="zh-CN" altLang="en-US" dirty="0"/>
              <a:t>解码、图像缩放等功能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多画面模式：包含画面拼接与合成帧率控制功能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在介绍完系统功能需求后，进行非功能需求介绍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在完成系统的需求分析后，进行系统的设计与实现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首先进行视频处理子系统整体框架设计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在了解单画面视频流处理整体的设计和实现后，对其中每个元件进行设计实现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首先是元件类型注册，只有进行元件类型注册后，才可以后续进行元件实例的创建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其次是元件实例的创建过程，因为元件创建过程中资源的独立，需要使用互斥锁进行保护，并为每一个元件分配全局唯一索引。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最后是元件实例构造函数中关键实现部分，包括元件初始化参数、元件消息处理函数、元件控制命令处理函数。其中元件消息共有四类：非法消息、</a:t>
            </a:r>
            <a:r>
              <a:rPr lang="en-US" altLang="zh-CN" dirty="0"/>
              <a:t>RTP</a:t>
            </a:r>
            <a:r>
              <a:rPr lang="zh-CN" altLang="en-US" dirty="0"/>
              <a:t>消息、</a:t>
            </a:r>
            <a:r>
              <a:rPr lang="en-US" altLang="zh-CN" dirty="0"/>
              <a:t>NALU</a:t>
            </a:r>
            <a:r>
              <a:rPr lang="zh-CN" altLang="en-US" dirty="0"/>
              <a:t>消息、</a:t>
            </a:r>
            <a:r>
              <a:rPr lang="en-US" altLang="zh-CN" dirty="0"/>
              <a:t>YUV</a:t>
            </a:r>
            <a:r>
              <a:rPr lang="zh-CN" altLang="en-US" dirty="0"/>
              <a:t>消息。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下面介绍每个元件的具体功能实现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en-US" altLang="zh-CN" dirty="0"/>
              <a:t>Video</a:t>
            </a:r>
            <a:r>
              <a:rPr lang="zh-CN" altLang="en-US" dirty="0"/>
              <a:t>编码元件， 包含其初始化参数、消息处理函数、控制命令处理函数。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初始化参数包括：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视频流号、视频协议、视频格式、帧率、带宽、图像宽高和编码统计信息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其中消息处理函数中实现的具体功能如左图所示，在编码过程中，需要对编码图像有效性进行检验、对编码参数进行设置、对</a:t>
            </a:r>
            <a:r>
              <a:rPr lang="en-US" altLang="zh-CN" dirty="0"/>
              <a:t>YUV</a:t>
            </a:r>
            <a:r>
              <a:rPr lang="zh-CN" altLang="en-US" dirty="0"/>
              <a:t>像素起始指针进行配置，并根据是否编关键帧</a:t>
            </a:r>
            <a:r>
              <a:rPr lang="en-US" altLang="zh-CN" dirty="0"/>
              <a:t>I</a:t>
            </a:r>
            <a:r>
              <a:rPr lang="zh-CN" altLang="en-US" dirty="0"/>
              <a:t>帧，设置</a:t>
            </a:r>
            <a:r>
              <a:rPr lang="en-US" altLang="zh-CN" dirty="0"/>
              <a:t>I</a:t>
            </a:r>
            <a:r>
              <a:rPr lang="zh-CN" altLang="en-US" dirty="0"/>
              <a:t>帧或</a:t>
            </a:r>
            <a:r>
              <a:rPr lang="en-US" altLang="zh-CN" dirty="0"/>
              <a:t>P</a:t>
            </a:r>
            <a:r>
              <a:rPr lang="zh-CN" altLang="en-US" dirty="0"/>
              <a:t>帧的</a:t>
            </a:r>
            <a:r>
              <a:rPr lang="en-US" altLang="zh-CN" dirty="0"/>
              <a:t>QP</a:t>
            </a:r>
            <a:r>
              <a:rPr lang="zh-CN" altLang="en-US" dirty="0"/>
              <a:t>值，进行编码并统计编码信息。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控制命令处理函数包括：设置编码质量、编码带宽、编码帧率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</a:t>
            </a:r>
            <a:r>
              <a:rPr lang="en-US" altLang="zh-CN" dirty="0"/>
              <a:t>RTP</a:t>
            </a:r>
            <a:r>
              <a:rPr lang="zh-CN" altLang="en-US" dirty="0"/>
              <a:t>编码元件， 包含其初始化参数、消息处理函数、控制命令处理函数。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初始化参数包括：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视频流号、视频编解码协议、</a:t>
            </a:r>
            <a:r>
              <a:rPr lang="en-GB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RFC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打包模式、负载类型和帧率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其中消息处理函数中实现的具体功能如右图所示，在编码过程中，要根据</a:t>
            </a:r>
            <a:r>
              <a:rPr lang="en-US" altLang="zh-CN" dirty="0"/>
              <a:t>NALU</a:t>
            </a:r>
            <a:r>
              <a:rPr lang="zh-CN" altLang="en-US" dirty="0"/>
              <a:t>大小是否大于最大传输单元</a:t>
            </a:r>
            <a:r>
              <a:rPr lang="en-US" altLang="zh-CN" dirty="0"/>
              <a:t>1500</a:t>
            </a:r>
            <a:r>
              <a:rPr lang="zh-CN" altLang="en-US" dirty="0"/>
              <a:t>字节，判读是否分片。若采取</a:t>
            </a:r>
            <a:r>
              <a:rPr lang="en-US" altLang="zh-CN" dirty="0"/>
              <a:t>FU-A</a:t>
            </a:r>
            <a:r>
              <a:rPr lang="zh-CN" altLang="en-US" dirty="0"/>
              <a:t>分片，则首先判断分片类型，第一个分片、中间分片、末尾分片。并进行对应</a:t>
            </a:r>
            <a:r>
              <a:rPr lang="en-US" altLang="zh-CN" dirty="0"/>
              <a:t>FU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中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字段更新，构建</a:t>
            </a:r>
            <a:r>
              <a:rPr lang="en-US" altLang="zh-CN" dirty="0"/>
              <a:t>FU-A</a:t>
            </a:r>
            <a:r>
              <a:rPr lang="zh-CN" altLang="en-US" dirty="0"/>
              <a:t> </a:t>
            </a:r>
            <a:r>
              <a:rPr lang="en-US" altLang="zh-CN" dirty="0"/>
              <a:t>indicator</a:t>
            </a:r>
            <a:r>
              <a:rPr lang="zh-CN" altLang="en-US" dirty="0"/>
              <a:t>与</a:t>
            </a:r>
            <a:r>
              <a:rPr lang="en-US" altLang="zh-CN" dirty="0"/>
              <a:t>FU-A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若不分片，采取</a:t>
            </a:r>
            <a:r>
              <a:rPr lang="en-US" altLang="zh-CN" dirty="0" err="1"/>
              <a:t>singel</a:t>
            </a:r>
            <a:r>
              <a:rPr lang="zh-CN" altLang="en-US" dirty="0"/>
              <a:t> </a:t>
            </a:r>
            <a:r>
              <a:rPr lang="en-US" altLang="zh-CN" dirty="0"/>
              <a:t>NALU</a:t>
            </a:r>
            <a:r>
              <a:rPr lang="zh-CN" altLang="en-US" dirty="0"/>
              <a:t>方式，添加</a:t>
            </a:r>
            <a:r>
              <a:rPr lang="en-US" altLang="zh-CN" dirty="0"/>
              <a:t>RTP</a:t>
            </a:r>
            <a:r>
              <a:rPr lang="zh-CN" altLang="en-US" dirty="0"/>
              <a:t>包头，更新</a:t>
            </a:r>
            <a:r>
              <a:rPr lang="en-US" altLang="zh-CN" dirty="0"/>
              <a:t>payload</a:t>
            </a:r>
            <a:r>
              <a:rPr lang="zh-CN" altLang="en-US" dirty="0"/>
              <a:t>参数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控制命令处理函数包括：设置帧率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</a:t>
            </a:r>
            <a:r>
              <a:rPr lang="en-US" altLang="zh-CN" dirty="0"/>
              <a:t>RTP</a:t>
            </a:r>
            <a:r>
              <a:rPr lang="zh-CN" altLang="en-US" dirty="0"/>
              <a:t>解码元件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初始化参数包括：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流号、编码协议、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RFC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打包模式、裸码流最大大小、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解码统计信息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其中消息处理函数主要功能是将</a:t>
            </a:r>
            <a:r>
              <a:rPr lang="en-US" altLang="zh-CN" dirty="0"/>
              <a:t>RTP</a:t>
            </a:r>
            <a:r>
              <a:rPr lang="zh-CN" altLang="en-US" dirty="0"/>
              <a:t>解为</a:t>
            </a:r>
            <a:r>
              <a:rPr lang="en-US" altLang="zh-CN" dirty="0"/>
              <a:t>NALU</a:t>
            </a:r>
            <a:r>
              <a:rPr lang="zh-CN" altLang="en-US" dirty="0"/>
              <a:t>，具体过程如右图所示，首先去除</a:t>
            </a:r>
            <a:r>
              <a:rPr lang="en-US" altLang="zh-CN" dirty="0"/>
              <a:t>RTP</a:t>
            </a:r>
            <a:r>
              <a:rPr lang="zh-CN" altLang="en-US" dirty="0"/>
              <a:t>包头，根据</a:t>
            </a:r>
            <a:r>
              <a:rPr lang="en-US" altLang="zh-CN" dirty="0"/>
              <a:t>RTP</a:t>
            </a:r>
            <a:r>
              <a:rPr lang="zh-CN" altLang="en-US" dirty="0"/>
              <a:t>负载第一个字节判断负载类型，是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NALU</a:t>
            </a:r>
            <a:r>
              <a:rPr lang="zh-CN" altLang="en-US" dirty="0"/>
              <a:t>或</a:t>
            </a:r>
            <a:r>
              <a:rPr lang="en-US" altLang="zh-CN" dirty="0"/>
              <a:t>FU-A</a:t>
            </a:r>
            <a:r>
              <a:rPr lang="zh-CN" altLang="en-US" dirty="0"/>
              <a:t>分片，若为</a:t>
            </a:r>
            <a:r>
              <a:rPr lang="en-US" altLang="zh-CN" dirty="0"/>
              <a:t>FU-A</a:t>
            </a:r>
            <a:r>
              <a:rPr lang="zh-CN" altLang="en-US" dirty="0"/>
              <a:t>分片，则获取</a:t>
            </a:r>
            <a:r>
              <a:rPr lang="en-US" altLang="zh-CN" dirty="0"/>
              <a:t>FU-A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，组合还原</a:t>
            </a:r>
            <a:r>
              <a:rPr lang="en-US" altLang="zh-CN" dirty="0"/>
              <a:t>NALU</a:t>
            </a:r>
            <a:r>
              <a:rPr lang="zh-CN" altLang="en-US" dirty="0"/>
              <a:t>，然后判断是否为起始</a:t>
            </a:r>
            <a:r>
              <a:rPr lang="en-US" altLang="zh-CN" dirty="0"/>
              <a:t>NALU,</a:t>
            </a:r>
            <a:r>
              <a:rPr lang="zh-CN" altLang="en-US" dirty="0"/>
              <a:t>若是，则添加起始符，否则添加间隔符，整合</a:t>
            </a:r>
            <a:r>
              <a:rPr lang="en-US" altLang="zh-CN" dirty="0"/>
              <a:t>NALU</a:t>
            </a:r>
            <a:r>
              <a:rPr lang="zh-CN" altLang="en-US" dirty="0"/>
              <a:t>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控制命令处理函数包括：设置解码裸码流最大大小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</a:t>
            </a:r>
            <a:r>
              <a:rPr lang="en-US" altLang="zh-CN" dirty="0"/>
              <a:t>Video</a:t>
            </a:r>
            <a:r>
              <a:rPr lang="zh-CN" altLang="en-US" dirty="0"/>
              <a:t>解码元件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初始化参数包括：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流号、视频协议、视频格式、解码后图像宽高、</a:t>
            </a:r>
            <a:r>
              <a:rPr lang="en-GB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RFC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打包模式、旋转角度和解码统计参数 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其中消息处理函数主要功能是将</a:t>
            </a:r>
            <a:r>
              <a:rPr lang="en-US" altLang="zh-CN" dirty="0"/>
              <a:t>NALU</a:t>
            </a:r>
            <a:r>
              <a:rPr lang="zh-CN" altLang="en-US" dirty="0"/>
              <a:t>解为</a:t>
            </a:r>
            <a:r>
              <a:rPr lang="en-US" altLang="zh-CN" dirty="0"/>
              <a:t>YUV</a:t>
            </a:r>
            <a:r>
              <a:rPr lang="zh-CN" altLang="en-US" dirty="0"/>
              <a:t>，具体过程如右图所示，申请缓冲池存取</a:t>
            </a:r>
            <a:r>
              <a:rPr lang="en-US" altLang="zh-CN" dirty="0"/>
              <a:t>NALU,</a:t>
            </a:r>
            <a:r>
              <a:rPr lang="zh-CN" altLang="en-US" dirty="0"/>
              <a:t>判断一帧是否结束并统计输出帧数，然后判断</a:t>
            </a:r>
            <a:r>
              <a:rPr lang="en-US" altLang="zh-CN" dirty="0"/>
              <a:t>NALU</a:t>
            </a:r>
            <a:r>
              <a:rPr lang="zh-CN" altLang="en-US" dirty="0"/>
              <a:t>类型，是否为</a:t>
            </a:r>
            <a:r>
              <a:rPr lang="en-US" altLang="zh-CN" dirty="0"/>
              <a:t>SPS</a:t>
            </a:r>
            <a:r>
              <a:rPr lang="zh-CN" altLang="en-US" dirty="0"/>
              <a:t>或</a:t>
            </a:r>
            <a:r>
              <a:rPr lang="en-US" altLang="zh-CN" dirty="0"/>
              <a:t>PPS,</a:t>
            </a:r>
            <a:r>
              <a:rPr lang="zh-CN" altLang="en-US" dirty="0"/>
              <a:t>分别进行解码，最后统计解码消息并释放缓冲池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控制命令处理函数包括：设置图像旋转角度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下面我将从以下五个方面来介绍我的论文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</a:t>
            </a:r>
            <a:r>
              <a:rPr lang="en-US" altLang="zh-CN" dirty="0"/>
              <a:t>Resize</a:t>
            </a:r>
            <a:r>
              <a:rPr lang="zh-CN" altLang="en-US" dirty="0"/>
              <a:t>元件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初始化参数包括：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流号、源图像的宽高、目的图像的宽高、缩放质量的等级和缩放统计消息等 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其中消息处理函数主要功能是将</a:t>
            </a:r>
            <a:r>
              <a:rPr lang="en-US" altLang="zh-CN" dirty="0"/>
              <a:t>YUV</a:t>
            </a:r>
            <a:r>
              <a:rPr lang="zh-CN" altLang="en-US" dirty="0"/>
              <a:t>缩放到指定大小，具体过程如右图所示，其中比较关键的步骤是首先进行图片格式转换，统一转为</a:t>
            </a:r>
            <a:r>
              <a:rPr lang="en-US" altLang="zh-CN" dirty="0"/>
              <a:t>YUV420</a:t>
            </a:r>
            <a:r>
              <a:rPr lang="zh-CN" altLang="en-US" dirty="0"/>
              <a:t>格式，然后判断缩放前后参数是否一致，若一致直接结束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控制命令处理函数包括：设置缩放质量等级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</a:t>
            </a:r>
            <a:r>
              <a:rPr lang="en-US" altLang="zh-CN" dirty="0"/>
              <a:t>MP</a:t>
            </a:r>
            <a:r>
              <a:rPr lang="zh-CN" altLang="en-US" dirty="0"/>
              <a:t>元件的功能实现，首先是合成帧率控制策略设计实现。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首先进行输入帧率预处理，根据系统规格需求，将输入帧率预处理，化为</a:t>
            </a:r>
            <a:r>
              <a:rPr lang="en-US" altLang="zh-CN" dirty="0"/>
              <a:t>5-60</a:t>
            </a:r>
            <a:r>
              <a:rPr lang="zh-CN" altLang="en-US" dirty="0"/>
              <a:t>帧之间</a:t>
            </a:r>
            <a:r>
              <a:rPr lang="en-US" altLang="zh-CN" dirty="0"/>
              <a:t>5</a:t>
            </a:r>
            <a:r>
              <a:rPr lang="zh-CN" altLang="en-US" dirty="0"/>
              <a:t>的整数倍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然后设计触发合成多画面时刻表，因最小帧率为</a:t>
            </a:r>
            <a:r>
              <a:rPr lang="en-US" altLang="zh-CN" dirty="0"/>
              <a:t>5</a:t>
            </a:r>
            <a:r>
              <a:rPr lang="zh-CN" altLang="en-US" dirty="0"/>
              <a:t>，故需</a:t>
            </a:r>
            <a:r>
              <a:rPr lang="en-US" altLang="zh-CN" dirty="0"/>
              <a:t>200ms</a:t>
            </a:r>
            <a:r>
              <a:rPr lang="zh-CN" altLang="en-US" dirty="0"/>
              <a:t>内进行一次多画面合成即可，同理，当帧率为</a:t>
            </a:r>
            <a:r>
              <a:rPr lang="en-US" altLang="zh-CN" dirty="0"/>
              <a:t>60</a:t>
            </a:r>
            <a:r>
              <a:rPr lang="zh-CN" altLang="en-US" dirty="0"/>
              <a:t>时，需要在</a:t>
            </a:r>
            <a:r>
              <a:rPr lang="en-US" altLang="zh-CN" dirty="0"/>
              <a:t>200ms</a:t>
            </a:r>
            <a:r>
              <a:rPr lang="zh-CN" altLang="en-US" dirty="0"/>
              <a:t>内设计</a:t>
            </a:r>
            <a:r>
              <a:rPr lang="en-US" altLang="zh-CN" dirty="0"/>
              <a:t>12</a:t>
            </a:r>
            <a:r>
              <a:rPr lang="zh-CN" altLang="en-US" dirty="0"/>
              <a:t>次触发即可，由此设计触发合成多画面时刻表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最后是利用</a:t>
            </a:r>
            <a:r>
              <a:rPr lang="en-US" altLang="zh-CN" dirty="0"/>
              <a:t>10ms</a:t>
            </a:r>
            <a:r>
              <a:rPr lang="zh-CN" altLang="en-US" dirty="0"/>
              <a:t>计数器值与输入帧率获取定时驱动编码标志。在这里我们采用定时驱动的方式，即每隔</a:t>
            </a:r>
            <a:r>
              <a:rPr lang="en-US" altLang="zh-CN" dirty="0"/>
              <a:t>10ms</a:t>
            </a:r>
            <a:r>
              <a:rPr lang="zh-CN" altLang="en-US" dirty="0"/>
              <a:t>触发一次消息处理函数，</a:t>
            </a:r>
            <a:r>
              <a:rPr lang="en-US" altLang="zh-CN" dirty="0"/>
              <a:t>10ms</a:t>
            </a:r>
            <a:r>
              <a:rPr lang="zh-CN" altLang="en-US" dirty="0"/>
              <a:t>计数器加一。根据帧率及</a:t>
            </a:r>
            <a:r>
              <a:rPr lang="en-US" altLang="zh-CN" dirty="0"/>
              <a:t>10ms</a:t>
            </a:r>
            <a:r>
              <a:rPr lang="zh-CN" altLang="en-US" dirty="0"/>
              <a:t>计数器值查表，根据查表结果返回定时驱动编码标志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若定时驱动编码标志为真，则进行多画面合成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endParaRPr lang="en-US" altLang="zh-CN" dirty="0"/>
          </a:p>
          <a:p>
            <a:r>
              <a:rPr lang="en-US" altLang="zh-CN" dirty="0"/>
              <a:t>2</a:t>
            </a:r>
            <a:endParaRPr lang="en-US" altLang="zh-CN" dirty="0"/>
          </a:p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下面进行缩放优化的设计与实现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在设计时需要考虑以下问题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然后我们结合具体场景，进行缩放优化策略的实现，其他场景下优化思路一致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首先判别硬件平台能力，确定可使用寄存器及大小。在</a:t>
            </a:r>
            <a:r>
              <a:rPr lang="en-US" altLang="zh-CN" dirty="0"/>
              <a:t>x86</a:t>
            </a:r>
            <a:r>
              <a:rPr lang="zh-CN" altLang="en-US" dirty="0"/>
              <a:t>架构硬件平台下，目前支持</a:t>
            </a:r>
            <a:r>
              <a:rPr lang="en-US" altLang="zh-CN" dirty="0"/>
              <a:t>SSSE3</a:t>
            </a:r>
            <a:r>
              <a:rPr lang="zh-CN" altLang="en-US" dirty="0"/>
              <a:t>指令集，寄存器可用大小为</a:t>
            </a:r>
            <a:r>
              <a:rPr lang="en-US" altLang="zh-CN" dirty="0"/>
              <a:t>128bit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第二步确定并分解宽高缩放比，将</a:t>
            </a:r>
            <a:r>
              <a:rPr lang="en-US" altLang="zh-CN" dirty="0"/>
              <a:t>320:119</a:t>
            </a:r>
            <a:r>
              <a:rPr lang="zh-CN" altLang="en-US" dirty="0"/>
              <a:t>、</a:t>
            </a:r>
            <a:r>
              <a:rPr lang="en-US" altLang="zh-CN" dirty="0"/>
              <a:t>180:67</a:t>
            </a:r>
            <a:r>
              <a:rPr lang="zh-CN" altLang="en-US" dirty="0"/>
              <a:t>分解为若干</a:t>
            </a:r>
            <a:r>
              <a:rPr lang="en-US" altLang="zh-CN" dirty="0"/>
              <a:t>3</a:t>
            </a:r>
            <a:r>
              <a:rPr lang="zh-CN" altLang="en-US" dirty="0"/>
              <a:t>；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2:1</a:t>
            </a:r>
            <a:r>
              <a:rPr lang="zh-CN" altLang="en-US" dirty="0"/>
              <a:t>的小的缩放比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第三步在高维度下，组合小缩放比，满足多个寄存器同时计算的需求，同时需考虑缩放图像质量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第四步在宽维度下，组合小的缩放比，满足单个寄存器计算需求，需要尽可能利用寄存器资源并考虑缩放的质量，得到行缩放的偏移值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第五步利用偏移值，***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下面就是缩放优化的具体实现，定义两个关键函数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ScaleRowDown3To1_Box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ScaleRowDown2To1_Box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函数指针，默认指向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语言函数实现，然后判断硬件平台能力，并更新函数指针，指向对应的汇编函数实现，最后进行缩放的实现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首先是研究背景与意义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在功能测试用例中，对单画面视频流与多画面视频流整体进行测试，输入为一段帧率为</a:t>
            </a:r>
            <a:r>
              <a:rPr lang="en-US" altLang="zh-CN" dirty="0"/>
              <a:t>30</a:t>
            </a:r>
            <a:r>
              <a:rPr lang="zh-CN" altLang="en-US" dirty="0"/>
              <a:t>，码率为</a:t>
            </a:r>
            <a:r>
              <a:rPr lang="en-US" altLang="zh-CN" dirty="0"/>
              <a:t>250kbps</a:t>
            </a:r>
            <a:r>
              <a:rPr lang="zh-CN" altLang="en-US" dirty="0"/>
              <a:t>的码流。通过设置不同的多画面模式来判断功能是否正常。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然后对每个元件功能进行测试，分别对其创建、消息处理、控制命令处理进行测试。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在非功能测试中，对系统安全、可维护性、性能进行测试，其中性能测试通过采用白盒测试用例的方式实现，本文设计了</a:t>
            </a:r>
            <a:r>
              <a:rPr lang="en-US" altLang="zh-CN" dirty="0"/>
              <a:t>10</a:t>
            </a:r>
            <a:r>
              <a:rPr lang="zh-CN" altLang="en-US" dirty="0"/>
              <a:t>个不同场景下的缩放比例，来定量分析缩放优化策略的效果</a:t>
            </a:r>
            <a:r>
              <a:rPr lang="en-US" altLang="zh-CN" dirty="0"/>
              <a:t>,</a:t>
            </a:r>
            <a:r>
              <a:rPr lang="zh-CN" altLang="en-US" dirty="0"/>
              <a:t>同时测试</a:t>
            </a:r>
            <a:r>
              <a:rPr lang="en-US" altLang="zh-CN" dirty="0" err="1"/>
              <a:t>CloudMCU</a:t>
            </a:r>
            <a:r>
              <a:rPr lang="zh-CN" altLang="en-US" dirty="0"/>
              <a:t>在最大规格下</a:t>
            </a:r>
            <a:r>
              <a:rPr lang="en-US" altLang="zh-CN" dirty="0"/>
              <a:t>CPU</a:t>
            </a:r>
            <a:r>
              <a:rPr lang="zh-CN" altLang="en-US" dirty="0"/>
              <a:t>占用率比变化情况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下面是我们功能测试结果，测试用例均通过，单画面、多画面视频流整体功能正常，每个元件功能正常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我们选取三画面模式下输出码流参数与输入码流参数作比较，发现除去网络波动因素下，帧率与码率参数与输入码流参数一致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在介绍完功能测试结果后，介绍非功能测试结果。系统安全测试与可维护性测试通过，同时系统在接入</a:t>
            </a:r>
            <a:r>
              <a:rPr lang="en-US" altLang="zh-CN" dirty="0"/>
              <a:t>25</a:t>
            </a:r>
            <a:r>
              <a:rPr lang="zh-CN" altLang="en-US" dirty="0"/>
              <a:t>路</a:t>
            </a:r>
            <a:r>
              <a:rPr lang="en-US" altLang="zh-CN" dirty="0"/>
              <a:t>1080P30</a:t>
            </a:r>
            <a:r>
              <a:rPr lang="zh-CN" altLang="en-US" dirty="0"/>
              <a:t>会场后，优化前</a:t>
            </a:r>
            <a:r>
              <a:rPr lang="en-US" altLang="zh-CN" dirty="0"/>
              <a:t>CPU</a:t>
            </a:r>
            <a:r>
              <a:rPr lang="zh-CN" altLang="en-US" dirty="0"/>
              <a:t>占用率为</a:t>
            </a:r>
            <a:r>
              <a:rPr lang="en-US" altLang="zh-CN" dirty="0"/>
              <a:t>92%</a:t>
            </a:r>
            <a:r>
              <a:rPr lang="zh-CN" altLang="en-US" dirty="0"/>
              <a:t>左右，优化后为</a:t>
            </a:r>
            <a:r>
              <a:rPr lang="en-US" altLang="zh-CN" dirty="0"/>
              <a:t>85%</a:t>
            </a:r>
            <a:r>
              <a:rPr lang="zh-CN" altLang="en-US" dirty="0"/>
              <a:t>左右。同时</a:t>
            </a:r>
            <a:r>
              <a:rPr lang="en-US" altLang="zh-CN" dirty="0"/>
              <a:t>10</a:t>
            </a:r>
            <a:r>
              <a:rPr lang="zh-CN" altLang="en-US" dirty="0"/>
              <a:t>个白盒测试用例结果如下表所示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本文研究实现的视频处理子系统，在整个视频会议系统中的位置如右图所示。主要负责</a:t>
            </a:r>
            <a:r>
              <a:rPr lang="en-US" altLang="zh-CN" dirty="0"/>
              <a:t>MCU</a:t>
            </a:r>
            <a:r>
              <a:rPr lang="zh-CN" altLang="en-US" dirty="0"/>
              <a:t>中视频流的处理控制操作。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视频处理子系统作为视频流处理的关键模块，对提高视频会议的可维护性、性能具有重要作用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下面我介绍一下目前的研究现状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首先是多媒体框架：主要有</a:t>
            </a:r>
            <a:r>
              <a:rPr lang="en-US" altLang="zh-CN" dirty="0"/>
              <a:t>Phonon</a:t>
            </a:r>
            <a:r>
              <a:rPr lang="zh-CN" altLang="en-US" dirty="0"/>
              <a:t>、</a:t>
            </a:r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、</a:t>
            </a:r>
            <a:r>
              <a:rPr lang="en-US" altLang="zh-CN" dirty="0" err="1"/>
              <a:t>Gstreamer</a:t>
            </a:r>
            <a:r>
              <a:rPr lang="zh-CN" altLang="en-US" dirty="0"/>
              <a:t>三种，其中</a:t>
            </a:r>
            <a:r>
              <a:rPr lang="en-US" altLang="zh-CN" dirty="0"/>
              <a:t>Phonon</a:t>
            </a:r>
            <a:r>
              <a:rPr lang="zh-CN" altLang="en-US" dirty="0"/>
              <a:t>框架作为</a:t>
            </a:r>
            <a:r>
              <a:rPr lang="en-US" altLang="zh-CN" dirty="0"/>
              <a:t>QT</a:t>
            </a:r>
            <a:r>
              <a:rPr lang="zh-CN" altLang="en-US" dirty="0"/>
              <a:t>开发环境下接口，缺点是无法获取音视频处理插件信息；</a:t>
            </a:r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Foundation</a:t>
            </a:r>
            <a:r>
              <a:rPr lang="zh-CN" altLang="en-US" dirty="0"/>
              <a:t> 微软公司音视频开发库，支持平台受限；</a:t>
            </a:r>
            <a:r>
              <a:rPr lang="en-US" altLang="zh-CN" dirty="0" err="1"/>
              <a:t>Gstreamer</a:t>
            </a:r>
            <a:r>
              <a:rPr lang="zh-CN" altLang="en-US" dirty="0"/>
              <a:t>跨平台，以元件为核心，提高系统可维护性，因此本文选用</a:t>
            </a:r>
            <a:r>
              <a:rPr lang="en-US" altLang="zh-CN" dirty="0" err="1"/>
              <a:t>Gstreamer</a:t>
            </a:r>
            <a:r>
              <a:rPr lang="zh-CN" altLang="en-US" dirty="0"/>
              <a:t>框架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其次是视频流优化方法：首先是对视频编解码算法进行优化，缺点是提升有限、落地难；其次对视频流实现过程优化，根据硬件平台能力，使用</a:t>
            </a:r>
            <a:r>
              <a:rPr lang="en-US" altLang="zh-CN" dirty="0"/>
              <a:t>SIMD</a:t>
            </a:r>
            <a:r>
              <a:rPr lang="zh-CN" altLang="en-US" dirty="0"/>
              <a:t>指令集进行优化，本文主要利用</a:t>
            </a:r>
            <a:r>
              <a:rPr lang="en-US" altLang="zh-CN" dirty="0"/>
              <a:t>SIMD</a:t>
            </a:r>
            <a:r>
              <a:rPr lang="zh-CN" altLang="en-US" dirty="0"/>
              <a:t>进行优化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下面介绍论文的研究目标与内容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第二部分我简单介绍一下论文的结构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根据需求进行系统设计，根据设计进行系统实现，最后进行系统测试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下面介绍系统需求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90204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9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9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9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9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sv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5.emf"/><Relationship Id="rId1" Type="http://schemas.openxmlformats.org/officeDocument/2006/relationships/package" Target="../embeddings/Document1.doc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file:////var/folders/17/6nzxcpks3zngb4r6n2qkk92h0000gn/T/com.microsoft.Word/WebArchiveCopyPasteTempFiles/1622604349803-kec.png" TargetMode="External"/><Relationship Id="rId7" Type="http://schemas.openxmlformats.org/officeDocument/2006/relationships/image" Target="../media/image39.png"/><Relationship Id="rId6" Type="http://schemas.openxmlformats.org/officeDocument/2006/relationships/image" Target="file:////var/folders/17/6nzxcpks3zngb4r6n2qkk92h0000gn/T/com.microsoft.Word/WebArchiveCopyPasteTempFiles/1622604336248-uu5.png" TargetMode="External"/><Relationship Id="rId5" Type="http://schemas.openxmlformats.org/officeDocument/2006/relationships/image" Target="../media/image38.png"/><Relationship Id="rId4" Type="http://schemas.openxmlformats.org/officeDocument/2006/relationships/image" Target="file:////var/folders/17/6nzxcpks3zngb4r6n2qkk92h0000gn/T/com.microsoft.Word/WebArchiveCopyPasteTempFiles/1622604282166-q6h.png" TargetMode="External"/><Relationship Id="rId3" Type="http://schemas.openxmlformats.org/officeDocument/2006/relationships/image" Target="../media/image37.png"/><Relationship Id="rId2" Type="http://schemas.openxmlformats.org/officeDocument/2006/relationships/image" Target="file:////var/folders/17/6nzxcpks3zngb4r6n2qkk92h0000gn/T/com.microsoft.Word/WebArchiveCopyPasteTempFiles/1622604250722-i2v.png" TargetMode="External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52958" y="2101833"/>
            <a:ext cx="6334251" cy="1231198"/>
          </a:xfrm>
        </p:spPr>
        <p:txBody>
          <a:bodyPr/>
          <a:lstStyle/>
          <a:p>
            <a:r>
              <a:rPr lang="zh-CN" altLang="en-US" sz="3600" dirty="0">
                <a:ea typeface="+mn-ea"/>
                <a:cs typeface="+mn-ea"/>
              </a:rPr>
              <a:t>基于</a:t>
            </a:r>
            <a:r>
              <a:rPr lang="en-US" altLang="zh-CN" sz="3600" dirty="0" err="1">
                <a:ea typeface="+mn-ea"/>
                <a:cs typeface="+mn-ea"/>
              </a:rPr>
              <a:t>GStreamer</a:t>
            </a:r>
            <a:r>
              <a:rPr lang="zh-CN" altLang="en-US" sz="3600" dirty="0">
                <a:ea typeface="+mn-ea"/>
                <a:cs typeface="+mn-ea"/>
              </a:rPr>
              <a:t>框架的视频处理子系统设计与实现</a:t>
            </a:r>
            <a:endParaRPr lang="en-US" altLang="zh-CN" sz="3600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>
          <a:xfrm>
            <a:off x="0" y="6522360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/>
                <a:cs typeface="+mn-ea"/>
              </a:rPr>
              <a:t>答辩人：</a:t>
            </a:r>
            <a:r>
              <a:rPr lang="zh-CN" altLang="en-US" sz="2000" dirty="0">
                <a:latin typeface="Arial" panose="020B0604020202090204"/>
                <a:cs typeface="+mn-ea"/>
              </a:rPr>
              <a:t>于向前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958" y="5250946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90204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90204"/>
                <a:cs typeface="+mn-ea"/>
              </a:rPr>
              <a:t>2022/05/29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系统功能需求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60400" y="1083791"/>
            <a:ext cx="2609574" cy="370422"/>
          </a:xfrm>
        </p:spPr>
        <p:txBody>
          <a:bodyPr/>
          <a:lstStyle/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视频处理子系统上下文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65" name="图片 64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96" y="1836737"/>
            <a:ext cx="4098925" cy="31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图片 65" descr="图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55" y="1718060"/>
            <a:ext cx="4883783" cy="3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文本框 66"/>
          <p:cNvSpPr txBox="1"/>
          <p:nvPr/>
        </p:nvSpPr>
        <p:spPr>
          <a:xfrm>
            <a:off x="1619391" y="5093662"/>
            <a:ext cx="2737533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视频会议系统整体架构图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06454" y="5074785"/>
            <a:ext cx="1537659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结构图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566991" y="3372678"/>
            <a:ext cx="828261" cy="424070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右弧形箭头 72"/>
          <p:cNvSpPr/>
          <p:nvPr/>
        </p:nvSpPr>
        <p:spPr>
          <a:xfrm rot="16200000">
            <a:off x="4170399" y="2586793"/>
            <a:ext cx="665609" cy="3556664"/>
          </a:xfrm>
          <a:prstGeom prst="curvedRightArrow">
            <a:avLst>
              <a:gd name="adj1" fmla="val 25000"/>
              <a:gd name="adj2" fmla="val 45167"/>
              <a:gd name="adj3" fmla="val 29778"/>
            </a:avLst>
          </a:prstGeom>
          <a:solidFill>
            <a:srgbClr val="00B0F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97864" y="2324492"/>
            <a:ext cx="991840" cy="418708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7003722" y="3871902"/>
            <a:ext cx="991840" cy="418708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系统功能需求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74482" y="1005952"/>
            <a:ext cx="2371035" cy="401200"/>
          </a:xfrm>
        </p:spPr>
        <p:txBody>
          <a:bodyPr/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单画面视频流处理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pic>
        <p:nvPicPr>
          <p:cNvPr id="27" name="图片 26" descr="图形用户界面, 应用程序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62" y="950636"/>
            <a:ext cx="6185783" cy="390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占位符 7"/>
          <p:cNvSpPr txBox="1"/>
          <p:nvPr/>
        </p:nvSpPr>
        <p:spPr>
          <a:xfrm>
            <a:off x="308555" y="4902504"/>
            <a:ext cx="2023165" cy="401200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多画面模式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pic>
        <p:nvPicPr>
          <p:cNvPr id="30" name="图片 29" descr="图形用户界面, 应用程序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11" y="5016529"/>
            <a:ext cx="6561484" cy="143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45" name="直接连接符 44"/>
            <p:cNvCxnSpPr/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7" name="直接连接符 46"/>
            <p:cNvCxnSpPr>
              <a:stCxn id="5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系统非功能需求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252744" y="1792854"/>
            <a:ext cx="3686512" cy="3678692"/>
            <a:chOff x="1620902" y="1879981"/>
            <a:chExt cx="4317159" cy="4308002"/>
          </a:xfrm>
        </p:grpSpPr>
        <p:sp>
          <p:nvSpPr>
            <p:cNvPr id="76" name="任意多边形: 形状 75"/>
            <p:cNvSpPr/>
            <p:nvPr/>
          </p:nvSpPr>
          <p:spPr>
            <a:xfrm>
              <a:off x="3900064" y="1879981"/>
              <a:ext cx="1706900" cy="1237263"/>
            </a:xfrm>
            <a:custGeom>
              <a:avLst/>
              <a:gdLst>
                <a:gd name="connsiteX0" fmla="*/ 0 w 1706900"/>
                <a:gd name="connsiteY0" fmla="*/ 0 h 1237263"/>
                <a:gd name="connsiteX1" fmla="*/ 100119 w 1706900"/>
                <a:gd name="connsiteY1" fmla="*/ 5056 h 1237263"/>
                <a:gd name="connsiteX2" fmla="*/ 1669345 w 1706900"/>
                <a:gd name="connsiteY2" fmla="*/ 945608 h 1237263"/>
                <a:gd name="connsiteX3" fmla="*/ 1706900 w 1706900"/>
                <a:gd name="connsiteY3" fmla="*/ 1007425 h 1237263"/>
                <a:gd name="connsiteX4" fmla="*/ 1607514 w 1706900"/>
                <a:gd name="connsiteY4" fmla="*/ 1237263 h 1237263"/>
                <a:gd name="connsiteX5" fmla="*/ 1378393 w 1706900"/>
                <a:gd name="connsiteY5" fmla="*/ 1210690 h 1237263"/>
                <a:gd name="connsiteX6" fmla="*/ 1348697 w 1706900"/>
                <a:gd name="connsiteY6" fmla="*/ 1161809 h 1237263"/>
                <a:gd name="connsiteX7" fmla="*/ 60582 w 1706900"/>
                <a:gd name="connsiteY7" fmla="*/ 389747 h 1237263"/>
                <a:gd name="connsiteX8" fmla="*/ 57365 w 1706900"/>
                <a:gd name="connsiteY8" fmla="*/ 389585 h 1237263"/>
                <a:gd name="connsiteX9" fmla="*/ 173430 w 1706900"/>
                <a:gd name="connsiteY9" fmla="*/ 233391 h 1237263"/>
                <a:gd name="connsiteX10" fmla="*/ 0 w 1706900"/>
                <a:gd name="connsiteY10" fmla="*/ 0 h 12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00" h="1237263">
                  <a:moveTo>
                    <a:pt x="0" y="0"/>
                  </a:moveTo>
                  <a:lnTo>
                    <a:pt x="100119" y="5056"/>
                  </a:lnTo>
                  <a:cubicBezTo>
                    <a:pt x="753205" y="71380"/>
                    <a:pt x="1320224" y="428841"/>
                    <a:pt x="1669345" y="945608"/>
                  </a:cubicBezTo>
                  <a:lnTo>
                    <a:pt x="1706900" y="1007425"/>
                  </a:lnTo>
                  <a:lnTo>
                    <a:pt x="1607514" y="1237263"/>
                  </a:lnTo>
                  <a:lnTo>
                    <a:pt x="1378393" y="1210690"/>
                  </a:lnTo>
                  <a:lnTo>
                    <a:pt x="1348697" y="1161809"/>
                  </a:lnTo>
                  <a:cubicBezTo>
                    <a:pt x="1062117" y="737616"/>
                    <a:pt x="596675" y="444190"/>
                    <a:pt x="60582" y="389747"/>
                  </a:cubicBezTo>
                  <a:lnTo>
                    <a:pt x="57365" y="389585"/>
                  </a:lnTo>
                  <a:lnTo>
                    <a:pt x="173430" y="233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955152" y="1882035"/>
              <a:ext cx="1834991" cy="1183807"/>
            </a:xfrm>
            <a:custGeom>
              <a:avLst/>
              <a:gdLst>
                <a:gd name="connsiteX0" fmla="*/ 1663087 w 1834991"/>
                <a:gd name="connsiteY0" fmla="*/ 0 h 1183807"/>
                <a:gd name="connsiteX1" fmla="*/ 1834991 w 1834991"/>
                <a:gd name="connsiteY1" fmla="*/ 231337 h 1183807"/>
                <a:gd name="connsiteX2" fmla="*/ 1721754 w 1834991"/>
                <a:gd name="connsiteY2" fmla="*/ 383725 h 1183807"/>
                <a:gd name="connsiteX3" fmla="*/ 1643165 w 1834991"/>
                <a:gd name="connsiteY3" fmla="*/ 387693 h 1183807"/>
                <a:gd name="connsiteX4" fmla="*/ 355050 w 1834991"/>
                <a:gd name="connsiteY4" fmla="*/ 1159755 h 1183807"/>
                <a:gd name="connsiteX5" fmla="*/ 340438 w 1834991"/>
                <a:gd name="connsiteY5" fmla="*/ 1183807 h 1183807"/>
                <a:gd name="connsiteX6" fmla="*/ 248570 w 1834991"/>
                <a:gd name="connsiteY6" fmla="*/ 971353 h 1183807"/>
                <a:gd name="connsiteX7" fmla="*/ 0 w 1834991"/>
                <a:gd name="connsiteY7" fmla="*/ 1000182 h 1183807"/>
                <a:gd name="connsiteX8" fmla="*/ 34402 w 1834991"/>
                <a:gd name="connsiteY8" fmla="*/ 943554 h 1183807"/>
                <a:gd name="connsiteX9" fmla="*/ 1603628 w 1834991"/>
                <a:gd name="connsiteY9" fmla="*/ 3002 h 1183807"/>
                <a:gd name="connsiteX10" fmla="*/ 1663087 w 1834991"/>
                <a:gd name="connsiteY10" fmla="*/ 0 h 118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991" h="1183807">
                  <a:moveTo>
                    <a:pt x="1663087" y="0"/>
                  </a:moveTo>
                  <a:lnTo>
                    <a:pt x="1834991" y="231337"/>
                  </a:lnTo>
                  <a:lnTo>
                    <a:pt x="1721754" y="383725"/>
                  </a:lnTo>
                  <a:lnTo>
                    <a:pt x="1643165" y="387693"/>
                  </a:lnTo>
                  <a:cubicBezTo>
                    <a:pt x="1107073" y="442136"/>
                    <a:pt x="641630" y="735562"/>
                    <a:pt x="355050" y="1159755"/>
                  </a:cubicBezTo>
                  <a:lnTo>
                    <a:pt x="340438" y="1183807"/>
                  </a:lnTo>
                  <a:lnTo>
                    <a:pt x="248570" y="971353"/>
                  </a:lnTo>
                  <a:lnTo>
                    <a:pt x="0" y="1000182"/>
                  </a:lnTo>
                  <a:lnTo>
                    <a:pt x="34402" y="943554"/>
                  </a:lnTo>
                  <a:cubicBezTo>
                    <a:pt x="383524" y="426787"/>
                    <a:pt x="950542" y="69326"/>
                    <a:pt x="1603628" y="3002"/>
                  </a:cubicBezTo>
                  <a:lnTo>
                    <a:pt x="1663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620902" y="3098778"/>
              <a:ext cx="601700" cy="1890077"/>
            </a:xfrm>
            <a:custGeom>
              <a:avLst/>
              <a:gdLst>
                <a:gd name="connsiteX0" fmla="*/ 441143 w 601700"/>
                <a:gd name="connsiteY0" fmla="*/ 0 h 1890077"/>
                <a:gd name="connsiteX1" fmla="*/ 536850 w 601700"/>
                <a:gd name="connsiteY1" fmla="*/ 221330 h 1890077"/>
                <a:gd name="connsiteX2" fmla="*/ 525932 w 601700"/>
                <a:gd name="connsiteY2" fmla="*/ 243993 h 1890077"/>
                <a:gd name="connsiteX3" fmla="*/ 386688 w 601700"/>
                <a:gd name="connsiteY3" fmla="*/ 933693 h 1890077"/>
                <a:gd name="connsiteX4" fmla="*/ 600546 w 601700"/>
                <a:gd name="connsiteY4" fmla="*/ 1778281 h 1890077"/>
                <a:gd name="connsiteX5" fmla="*/ 601700 w 601700"/>
                <a:gd name="connsiteY5" fmla="*/ 1780180 h 1890077"/>
                <a:gd name="connsiteX6" fmla="*/ 288806 w 601700"/>
                <a:gd name="connsiteY6" fmla="*/ 1743891 h 1890077"/>
                <a:gd name="connsiteX7" fmla="*/ 225593 w 601700"/>
                <a:gd name="connsiteY7" fmla="*/ 1890077 h 1890077"/>
                <a:gd name="connsiteX8" fmla="*/ 169632 w 601700"/>
                <a:gd name="connsiteY8" fmla="*/ 1773909 h 1890077"/>
                <a:gd name="connsiteX9" fmla="*/ 0 w 601700"/>
                <a:gd name="connsiteY9" fmla="*/ 933693 h 1890077"/>
                <a:gd name="connsiteX10" fmla="*/ 169632 w 601700"/>
                <a:gd name="connsiteY10" fmla="*/ 93477 h 1890077"/>
                <a:gd name="connsiteX11" fmla="*/ 201260 w 601700"/>
                <a:gd name="connsiteY11" fmla="*/ 27822 h 1890077"/>
                <a:gd name="connsiteX12" fmla="*/ 441143 w 601700"/>
                <a:gd name="connsiteY12" fmla="*/ 0 h 189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700" h="1890077">
                  <a:moveTo>
                    <a:pt x="441143" y="0"/>
                  </a:moveTo>
                  <a:lnTo>
                    <a:pt x="536850" y="221330"/>
                  </a:lnTo>
                  <a:lnTo>
                    <a:pt x="525932" y="243993"/>
                  </a:lnTo>
                  <a:cubicBezTo>
                    <a:pt x="436270" y="455979"/>
                    <a:pt x="386688" y="689046"/>
                    <a:pt x="386688" y="933693"/>
                  </a:cubicBezTo>
                  <a:cubicBezTo>
                    <a:pt x="386688" y="1239502"/>
                    <a:pt x="464159" y="1527217"/>
                    <a:pt x="600546" y="1778281"/>
                  </a:cubicBezTo>
                  <a:lnTo>
                    <a:pt x="601700" y="1780180"/>
                  </a:lnTo>
                  <a:lnTo>
                    <a:pt x="288806" y="1743891"/>
                  </a:lnTo>
                  <a:lnTo>
                    <a:pt x="225593" y="1890077"/>
                  </a:lnTo>
                  <a:lnTo>
                    <a:pt x="169632" y="1773909"/>
                  </a:lnTo>
                  <a:cubicBezTo>
                    <a:pt x="60402" y="1515661"/>
                    <a:pt x="0" y="1231731"/>
                    <a:pt x="0" y="933693"/>
                  </a:cubicBezTo>
                  <a:cubicBezTo>
                    <a:pt x="0" y="635656"/>
                    <a:pt x="60402" y="351726"/>
                    <a:pt x="169632" y="93477"/>
                  </a:cubicBezTo>
                  <a:lnTo>
                    <a:pt x="201260" y="27822"/>
                  </a:lnTo>
                  <a:lnTo>
                    <a:pt x="441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5369228" y="3142481"/>
              <a:ext cx="568833" cy="1964042"/>
            </a:xfrm>
            <a:custGeom>
              <a:avLst/>
              <a:gdLst>
                <a:gd name="connsiteX0" fmla="*/ 375224 w 568833"/>
                <a:gd name="connsiteY0" fmla="*/ 0 h 1964042"/>
                <a:gd name="connsiteX1" fmla="*/ 399201 w 568833"/>
                <a:gd name="connsiteY1" fmla="*/ 49773 h 1964042"/>
                <a:gd name="connsiteX2" fmla="*/ 568833 w 568833"/>
                <a:gd name="connsiteY2" fmla="*/ 889989 h 1964042"/>
                <a:gd name="connsiteX3" fmla="*/ 308304 w 568833"/>
                <a:gd name="connsiteY3" fmla="*/ 1918896 h 1964042"/>
                <a:gd name="connsiteX4" fmla="*/ 292489 w 568833"/>
                <a:gd name="connsiteY4" fmla="*/ 1944929 h 1964042"/>
                <a:gd name="connsiteX5" fmla="*/ 127690 w 568833"/>
                <a:gd name="connsiteY5" fmla="*/ 1964042 h 1964042"/>
                <a:gd name="connsiteX6" fmla="*/ 0 w 568833"/>
                <a:gd name="connsiteY6" fmla="*/ 1668747 h 1964042"/>
                <a:gd name="connsiteX7" fmla="*/ 42901 w 568833"/>
                <a:gd name="connsiteY7" fmla="*/ 1579689 h 1964042"/>
                <a:gd name="connsiteX8" fmla="*/ 182145 w 568833"/>
                <a:gd name="connsiteY8" fmla="*/ 889989 h 1964042"/>
                <a:gd name="connsiteX9" fmla="*/ 42901 w 568833"/>
                <a:gd name="connsiteY9" fmla="*/ 200289 h 1964042"/>
                <a:gd name="connsiteX10" fmla="*/ 39004 w 568833"/>
                <a:gd name="connsiteY10" fmla="*/ 192198 h 1964042"/>
                <a:gd name="connsiteX11" fmla="*/ 280027 w 568833"/>
                <a:gd name="connsiteY11" fmla="*/ 220152 h 1964042"/>
                <a:gd name="connsiteX12" fmla="*/ 375224 w 568833"/>
                <a:gd name="connsiteY12" fmla="*/ 0 h 19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833" h="1964042">
                  <a:moveTo>
                    <a:pt x="375224" y="0"/>
                  </a:moveTo>
                  <a:lnTo>
                    <a:pt x="399201" y="49773"/>
                  </a:lnTo>
                  <a:cubicBezTo>
                    <a:pt x="508431" y="308022"/>
                    <a:pt x="568833" y="591952"/>
                    <a:pt x="568833" y="889989"/>
                  </a:cubicBezTo>
                  <a:cubicBezTo>
                    <a:pt x="568833" y="1262536"/>
                    <a:pt x="474455" y="1613040"/>
                    <a:pt x="308304" y="1918896"/>
                  </a:cubicBezTo>
                  <a:lnTo>
                    <a:pt x="292489" y="1944929"/>
                  </a:lnTo>
                  <a:lnTo>
                    <a:pt x="127690" y="1964042"/>
                  </a:lnTo>
                  <a:lnTo>
                    <a:pt x="0" y="1668747"/>
                  </a:lnTo>
                  <a:lnTo>
                    <a:pt x="42901" y="1579689"/>
                  </a:lnTo>
                  <a:cubicBezTo>
                    <a:pt x="132564" y="1367703"/>
                    <a:pt x="182145" y="1134636"/>
                    <a:pt x="182145" y="889989"/>
                  </a:cubicBezTo>
                  <a:cubicBezTo>
                    <a:pt x="182145" y="645342"/>
                    <a:pt x="132564" y="412275"/>
                    <a:pt x="42901" y="200289"/>
                  </a:cubicBezTo>
                  <a:lnTo>
                    <a:pt x="39004" y="192198"/>
                  </a:lnTo>
                  <a:lnTo>
                    <a:pt x="280027" y="220152"/>
                  </a:lnTo>
                  <a:lnTo>
                    <a:pt x="375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3768820" y="5053385"/>
              <a:ext cx="1728762" cy="1134598"/>
            </a:xfrm>
            <a:custGeom>
              <a:avLst/>
              <a:gdLst>
                <a:gd name="connsiteX0" fmla="*/ 1457333 w 1728762"/>
                <a:gd name="connsiteY0" fmla="*/ 0 h 1134598"/>
                <a:gd name="connsiteX1" fmla="*/ 1586421 w 1728762"/>
                <a:gd name="connsiteY1" fmla="*/ 298528 h 1134598"/>
                <a:gd name="connsiteX2" fmla="*/ 1728762 w 1728762"/>
                <a:gd name="connsiteY2" fmla="*/ 282020 h 1134598"/>
                <a:gd name="connsiteX3" fmla="*/ 1676325 w 1728762"/>
                <a:gd name="connsiteY3" fmla="*/ 352142 h 1134598"/>
                <a:gd name="connsiteX4" fmla="*/ 231363 w 1728762"/>
                <a:gd name="connsiteY4" fmla="*/ 1126519 h 1134598"/>
                <a:gd name="connsiteX5" fmla="*/ 71377 w 1728762"/>
                <a:gd name="connsiteY5" fmla="*/ 1134598 h 1134598"/>
                <a:gd name="connsiteX6" fmla="*/ 0 w 1728762"/>
                <a:gd name="connsiteY6" fmla="*/ 1038544 h 1134598"/>
                <a:gd name="connsiteX7" fmla="*/ 224152 w 1728762"/>
                <a:gd name="connsiteY7" fmla="*/ 736895 h 1134598"/>
                <a:gd name="connsiteX8" fmla="*/ 367759 w 1728762"/>
                <a:gd name="connsiteY8" fmla="*/ 714977 h 1134598"/>
                <a:gd name="connsiteX9" fmla="*/ 1377938 w 1728762"/>
                <a:gd name="connsiteY9" fmla="*/ 106172 h 1134598"/>
                <a:gd name="connsiteX10" fmla="*/ 1457333 w 1728762"/>
                <a:gd name="connsiteY10" fmla="*/ 0 h 113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8762" h="1134598">
                  <a:moveTo>
                    <a:pt x="1457333" y="0"/>
                  </a:moveTo>
                  <a:lnTo>
                    <a:pt x="1586421" y="298528"/>
                  </a:lnTo>
                  <a:lnTo>
                    <a:pt x="1728762" y="282020"/>
                  </a:lnTo>
                  <a:lnTo>
                    <a:pt x="1676325" y="352142"/>
                  </a:lnTo>
                  <a:cubicBezTo>
                    <a:pt x="1324401" y="778576"/>
                    <a:pt x="811884" y="1067565"/>
                    <a:pt x="231363" y="1126519"/>
                  </a:cubicBezTo>
                  <a:lnTo>
                    <a:pt x="71377" y="1134598"/>
                  </a:lnTo>
                  <a:lnTo>
                    <a:pt x="0" y="1038544"/>
                  </a:lnTo>
                  <a:lnTo>
                    <a:pt x="224152" y="736895"/>
                  </a:lnTo>
                  <a:lnTo>
                    <a:pt x="367759" y="714977"/>
                  </a:lnTo>
                  <a:cubicBezTo>
                    <a:pt x="771469" y="632367"/>
                    <a:pt x="1125168" y="412460"/>
                    <a:pt x="1377938" y="106172"/>
                  </a:cubicBezTo>
                  <a:lnTo>
                    <a:pt x="1457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987455" y="5088058"/>
              <a:ext cx="1714606" cy="1090480"/>
            </a:xfrm>
            <a:custGeom>
              <a:avLst/>
              <a:gdLst>
                <a:gd name="connsiteX0" fmla="*/ 63929 w 1714606"/>
                <a:gd name="connsiteY0" fmla="*/ 0 h 1090480"/>
                <a:gd name="connsiteX1" fmla="*/ 400470 w 1714606"/>
                <a:gd name="connsiteY1" fmla="*/ 39031 h 1090480"/>
                <a:gd name="connsiteX2" fmla="*/ 424749 w 1714606"/>
                <a:gd name="connsiteY2" fmla="*/ 71499 h 1090480"/>
                <a:gd name="connsiteX3" fmla="*/ 1610861 w 1714606"/>
                <a:gd name="connsiteY3" fmla="*/ 707155 h 1090480"/>
                <a:gd name="connsiteX4" fmla="*/ 1714606 w 1714606"/>
                <a:gd name="connsiteY4" fmla="*/ 712394 h 1090480"/>
                <a:gd name="connsiteX5" fmla="*/ 1498013 w 1714606"/>
                <a:gd name="connsiteY5" fmla="*/ 1003871 h 1090480"/>
                <a:gd name="connsiteX6" fmla="*/ 1562371 w 1714606"/>
                <a:gd name="connsiteY6" fmla="*/ 1090480 h 1090480"/>
                <a:gd name="connsiteX7" fmla="*/ 1356997 w 1714606"/>
                <a:gd name="connsiteY7" fmla="*/ 1059136 h 1090480"/>
                <a:gd name="connsiteX8" fmla="*/ 2098 w 1714606"/>
                <a:gd name="connsiteY8" fmla="*/ 151294 h 1090480"/>
                <a:gd name="connsiteX9" fmla="*/ 0 w 1714606"/>
                <a:gd name="connsiteY9" fmla="*/ 147841 h 1090480"/>
                <a:gd name="connsiteX10" fmla="*/ 63929 w 1714606"/>
                <a:gd name="connsiteY10" fmla="*/ 0 h 109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606" h="1090480">
                  <a:moveTo>
                    <a:pt x="63929" y="0"/>
                  </a:moveTo>
                  <a:lnTo>
                    <a:pt x="400470" y="39031"/>
                  </a:lnTo>
                  <a:lnTo>
                    <a:pt x="424749" y="71499"/>
                  </a:lnTo>
                  <a:cubicBezTo>
                    <a:pt x="713630" y="421542"/>
                    <a:pt x="1134334" y="658761"/>
                    <a:pt x="1610861" y="707155"/>
                  </a:cubicBezTo>
                  <a:lnTo>
                    <a:pt x="1714606" y="712394"/>
                  </a:lnTo>
                  <a:lnTo>
                    <a:pt x="1498013" y="1003871"/>
                  </a:lnTo>
                  <a:lnTo>
                    <a:pt x="1562371" y="1090480"/>
                  </a:lnTo>
                  <a:lnTo>
                    <a:pt x="1356997" y="1059136"/>
                  </a:lnTo>
                  <a:cubicBezTo>
                    <a:pt x="794924" y="944120"/>
                    <a:pt x="312428" y="610643"/>
                    <a:pt x="2098" y="151294"/>
                  </a:cubicBezTo>
                  <a:lnTo>
                    <a:pt x="0" y="147841"/>
                  </a:lnTo>
                  <a:lnTo>
                    <a:pt x="63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97527" y="208078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性能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65975" y="2442525"/>
            <a:ext cx="3259336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按照目前</a:t>
            </a:r>
            <a:r>
              <a:rPr lang="en-GB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CloudMCU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的规格，在</a:t>
            </a:r>
            <a:r>
              <a:rPr lang="en-GB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RH2288H V3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机器上，需要满足裸金属部署时，可以完成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1080</a:t>
            </a:r>
            <a:r>
              <a:rPr lang="en-GB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P30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会场处理的需求，即能够进行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个分辨率为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1080</a:t>
            </a:r>
            <a:r>
              <a:rPr lang="en-GB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GB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帧率为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30fps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的会场转发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6689" y="417584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可维护性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3098" y="4640549"/>
            <a:ext cx="318172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系统可维护性好，能够根据需求及时进行变更。同时更够记录关键日志，出现问题时能够及时定位问题</a:t>
            </a:r>
            <a:endParaRPr lang="zh-CN" altLang="en-US" sz="16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安全性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66689" y="2102430"/>
            <a:ext cx="318172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安全编码需求，不存在空指针、内存泄漏等问题</a:t>
            </a:r>
            <a:endParaRPr lang="zh-CN" altLang="en-US" sz="16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916889" y="2458690"/>
            <a:ext cx="2350171" cy="23787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视频处理子系统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系统设计与实现</a:t>
            </a:r>
            <a:endParaRPr lang="zh-CN" altLang="en-US" dirty="0">
              <a:cs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系统框架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7426612" y="2884472"/>
            <a:ext cx="3906331" cy="76300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会议控制子系统下发控制消息到视频处理子系统中的视频控制模块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5"/>
          </p:nvPr>
        </p:nvSpPr>
        <p:spPr>
          <a:xfrm>
            <a:off x="7426612" y="3924348"/>
            <a:ext cx="3878847" cy="365126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视频控制模块构建视频流处理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pipeline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7426612" y="4884841"/>
            <a:ext cx="3851364" cy="7897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媒体交换子系统与视频处理子系统进行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码流的交换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31469" y="4981564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24599" y="5544156"/>
            <a:ext cx="2215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视频处理子系统框架图 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11" y="1313844"/>
            <a:ext cx="3713521" cy="423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占位符 7"/>
          <p:cNvSpPr txBox="1"/>
          <p:nvPr/>
        </p:nvSpPr>
        <p:spPr>
          <a:xfrm>
            <a:off x="6795052" y="1895418"/>
            <a:ext cx="1980648" cy="401200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系统框架设计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元件设计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33" name="图片 32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423" y="1941589"/>
            <a:ext cx="3600471" cy="301531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文本框 48"/>
          <p:cNvSpPr txBox="1"/>
          <p:nvPr/>
        </p:nvSpPr>
        <p:spPr>
          <a:xfrm>
            <a:off x="4254392" y="1336804"/>
            <a:ext cx="237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元件实例创建流程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60400" y="1336804"/>
            <a:ext cx="1896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元件类型注册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46751" y="1936941"/>
            <a:ext cx="3419061" cy="293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向系统注册单画面视频里处理中需要用到的元件类型：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RTP_DEC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类型元件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VIDEO_DEC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类型元件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RESIZE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类型元件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RTP_ENC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类型元件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VIDEO_ENC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类型元件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091050" y="1334590"/>
            <a:ext cx="2633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元件实例构造函数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142249" y="3046379"/>
            <a:ext cx="1757630" cy="184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91050" y="2892490"/>
            <a:ext cx="2053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元件消息处理函数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142248" y="4056852"/>
            <a:ext cx="1954405" cy="184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091049" y="3902963"/>
            <a:ext cx="2553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元件控制命令处理函数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81317" y="3322078"/>
            <a:ext cx="363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四类消息：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非法消息、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NALU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YUV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091050" y="4367926"/>
            <a:ext cx="3938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元件可接受控制命令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142249" y="2180815"/>
            <a:ext cx="1757630" cy="184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091050" y="2026926"/>
            <a:ext cx="1860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元件初始化参数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091050" y="2462902"/>
            <a:ext cx="3938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元件处理过程中需要的参数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230742" y="6367204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0400" y="1150128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6400" y="1084626"/>
            <a:ext cx="202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4913" y="1759355"/>
            <a:ext cx="466086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初始化参数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视频流号、视频协议、视频格式、帧率、带宽、图像宽高和编码统计信息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消息处理函数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YUV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NALU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控制命令处理函数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设置编码器质量、编码带宽、编码帧率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04" y="1063897"/>
            <a:ext cx="4052191" cy="50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230742" y="6367204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74255" y="1165517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90254" y="1084289"/>
            <a:ext cx="1846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4255" y="1758682"/>
            <a:ext cx="4281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初始化参数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视频流号、视频编解码协议、</a:t>
            </a:r>
            <a:r>
              <a:rPr lang="en-GB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RFC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打包模式、负载类型和帧率 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消息处理函数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NALU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控制命令处理函数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设置帧率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 descr="表格&#10;&#10;低可信度描述已自动生成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02" y="1165517"/>
            <a:ext cx="5301580" cy="122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图片包含 图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436" y="2874480"/>
            <a:ext cx="3019946" cy="323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图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103" y="2874480"/>
            <a:ext cx="3515793" cy="3492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曲线连接符 21"/>
          <p:cNvCxnSpPr/>
          <p:nvPr/>
        </p:nvCxnSpPr>
        <p:spPr>
          <a:xfrm>
            <a:off x="8118764" y="6510749"/>
            <a:ext cx="914400" cy="914400"/>
          </a:xfrm>
          <a:prstGeom prst="curved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012874" y="635686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FU-A</a:t>
            </a:r>
            <a:r>
              <a:rPr kumimoji="1"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分片</a:t>
            </a:r>
            <a:endParaRPr kumimoji="1"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46818" y="2376752"/>
            <a:ext cx="317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构建</a:t>
            </a:r>
            <a:r>
              <a:rPr kumimoji="1"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FU-A</a:t>
            </a:r>
            <a:r>
              <a:rPr kumimoji="1"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indicator</a:t>
            </a:r>
            <a:r>
              <a:rPr kumimoji="1"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 与</a:t>
            </a:r>
            <a:r>
              <a:rPr kumimoji="1"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FU-A</a:t>
            </a:r>
            <a:r>
              <a:rPr kumimoji="1"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header</a:t>
            </a:r>
            <a:endParaRPr kumimoji="1"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0400" y="1150128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6400" y="1084626"/>
            <a:ext cx="1835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8726" y="1759354"/>
            <a:ext cx="49017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初始化参数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流号、编码协议、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RFC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打包模式、裸码流最大大小、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解码统计信息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消息处理函数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NALU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控制命令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设置解码裸码流最大大小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62" y="1284681"/>
            <a:ext cx="4304040" cy="459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60400" y="104270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76400" y="961817"/>
            <a:ext cx="202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8727" y="1653818"/>
            <a:ext cx="49663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初始化参数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流号、视频协议、视频格式、解码后图像宽高、</a:t>
            </a:r>
            <a:r>
              <a:rPr lang="en-GB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RFC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打包模式、旋转角度和解码统计参数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消息处理函数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NALU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YUV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控制命令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设置图像旋转角度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54" y="1371468"/>
            <a:ext cx="5158892" cy="442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65045" y="812926"/>
            <a:ext cx="292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研究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背景与意义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论文结构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系统需求分析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系统设计与实现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系统测试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/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</a:endParaRPr>
          </a:p>
        </p:txBody>
      </p:sp>
      <p:sp>
        <p:nvSpPr>
          <p:cNvPr id="71" name="íṥlíḓê"/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</a:endParaRPr>
          </a:p>
        </p:txBody>
      </p:sp>
      <p:sp>
        <p:nvSpPr>
          <p:cNvPr id="72" name="ïśļiḑé"/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/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75" name="íṥlíḓê"/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76" name="ïśļiḑé"/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/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/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4.2.2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0400" y="1150128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5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6400" y="1069236"/>
            <a:ext cx="16071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Resize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6400" y="1808188"/>
            <a:ext cx="45805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Resize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初始化参数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流号、源图像的宽高、目的图像的宽高、缩放质量的等级和缩放统计消息等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Resize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消息处理函数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YUV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缩放到指定大小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Resize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控制命令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设置缩放质量等级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74" y="1388455"/>
            <a:ext cx="4580560" cy="445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4.3.1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417384" y="6328186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0400" y="1150128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图片 16" descr="图片包含 日程表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10" y="2524147"/>
            <a:ext cx="4065153" cy="3876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498299" y="2509275"/>
          <a:ext cx="3469350" cy="3153306"/>
        </p:xfrm>
        <a:graphic>
          <a:graphicData uri="http://schemas.openxmlformats.org/drawingml/2006/table">
            <a:tbl>
              <a:tblPr firstRow="1" firstCol="1" bandRow="1"/>
              <a:tblGrid>
                <a:gridCol w="860756"/>
                <a:gridCol w="2608594"/>
              </a:tblGrid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帧率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fps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200ms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内触发时刻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0 0 0 | 0 0 0 0 0 | 0 0 0 0 0 | 0 0 0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0 0 0 | 0 0 0 0 1 | 0 0 0 0 0 | 0 0 0 0 1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0 0 0 | 1 0 0 0 0 | 0 1 0 0 0 | 0 0 1 0 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0 0 1 | 0 0 0 0 1 | 0 0 0 0 1 | 0 0 0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0 1 0 | 0 0 1 0 0 | 0 1 0 0 0 | 1 0 0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1 0 0 | 1 0 0 1 0 | 0 1 0 0 1 | 0 0 1 0 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1 0 0 | 1 0 0 1 0 | 0 1 0 0 1 | 0 0 1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0 1 0 1 | 0 0 1 0 1 | 0 0 1 0 1 | 0 0 1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1 0 1 0 | 0 1 0 1 0 | 0 1 0 1 0 | 1 0 1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1 0 1 0 | 1 0 1 0 1 | 0 1 0 1 0 | 1 0 1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 1 0 1 0 | 1 0 1 0 1 | 1 0 1 0 1 | 1 0 1 0 1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56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sz="2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 0 1 0 1 | 1 0 1 0 1 | 1 0 1 0 1 | 1 0 1 0 1</a:t>
                      </a:r>
                      <a:endParaRPr lang="zh-CN" sz="2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文本占位符 7"/>
          <p:cNvSpPr txBox="1"/>
          <p:nvPr/>
        </p:nvSpPr>
        <p:spPr>
          <a:xfrm>
            <a:off x="3919776" y="1664810"/>
            <a:ext cx="2994173" cy="3693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设计触发合成多画面时刻表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占位符 8"/>
          <p:cNvSpPr txBox="1"/>
          <p:nvPr/>
        </p:nvSpPr>
        <p:spPr>
          <a:xfrm>
            <a:off x="7791921" y="1664810"/>
            <a:ext cx="3746764" cy="8593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根据输入帧率及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10ms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计数器值获取定时驱动编码标志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400" y="179193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98299" y="179193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53747" y="1791934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00616" y="1709904"/>
            <a:ext cx="1961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输入帧率预处理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5260" y="1069236"/>
            <a:ext cx="2692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合成帧率控制策略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8437" y="2238272"/>
            <a:ext cx="2532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根据系统规格需求，帧率为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5-60fps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，将输入帧率预处理，化为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的整数倍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4.3.1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元件功能实现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417384" y="6328186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0400" y="1150128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文本占位符 7"/>
          <p:cNvSpPr txBox="1"/>
          <p:nvPr/>
        </p:nvSpPr>
        <p:spPr>
          <a:xfrm>
            <a:off x="1095464" y="3117744"/>
            <a:ext cx="6917172" cy="4022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根据合成后多画面属性（宽、高、图像格式）申请多画面缓存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占位符 8"/>
          <p:cNvSpPr txBox="1"/>
          <p:nvPr/>
        </p:nvSpPr>
        <p:spPr>
          <a:xfrm>
            <a:off x="1172893" y="3975817"/>
            <a:ext cx="6917172" cy="4022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遍历每个子画面，根据子画面对应的偏移值进行图像的拷贝 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400" y="2358132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0400" y="321231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400" y="4096104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4009" y="2292630"/>
            <a:ext cx="4961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遍历每个子画面，将子画面的最新帧保存起来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5458" y="1616470"/>
            <a:ext cx="3002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若合成多画面标志为真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7628" y="1057309"/>
            <a:ext cx="1675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合成多画面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缩放优化设计与实现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559454" y="1737229"/>
            <a:ext cx="5050403" cy="31393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、可用的寄存器资源，以及寄存器大小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endParaRPr lang="zh-CN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、寄存器计算特性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endParaRPr lang="zh-CN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、可用的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SIMD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endParaRPr lang="zh-CN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UV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分量的像素值计算，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UV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分量图像宽高为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分量图像宽高一半，需要考虑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UV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分量计算过程是否与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分量计算一致 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、尽可能高效利用寄存器资源并考虑缩放的质量</a:t>
            </a:r>
            <a:endParaRPr lang="zh-CN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" name="文本占位符 8"/>
          <p:cNvSpPr txBox="1"/>
          <p:nvPr/>
        </p:nvSpPr>
        <p:spPr>
          <a:xfrm>
            <a:off x="145963" y="1082218"/>
            <a:ext cx="2938692" cy="401200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设计时需要考虑问题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096000" y="1728374"/>
            <a:ext cx="532938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决定一次最多处理多少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UINT8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大小像素值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2536" y="2240993"/>
            <a:ext cx="533284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决定缩放优化策略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92536" y="2864911"/>
            <a:ext cx="532938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决定寄存器可用的计算方式及可能出现的错误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92534" y="4415451"/>
            <a:ext cx="2469573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决定缩放优化的效果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92535" y="3623758"/>
            <a:ext cx="2469573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决定可能出现的错误</a:t>
            </a:r>
            <a:endParaRPr lang="en-US" altLang="zh-CN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458639" y="1784918"/>
            <a:ext cx="554181" cy="241197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5464492" y="2369128"/>
            <a:ext cx="554181" cy="241197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5464493" y="3003272"/>
            <a:ext cx="554181" cy="241197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5464494" y="3725702"/>
            <a:ext cx="554181" cy="241197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504857" y="4543586"/>
            <a:ext cx="554181" cy="241197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729001" y="1465542"/>
            <a:ext cx="2408700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缩放优化设计与实现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52787" y="922391"/>
            <a:ext cx="2973937" cy="401200"/>
          </a:xfrm>
        </p:spPr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场景：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720P-&gt;476_268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719118" y="1315096"/>
            <a:ext cx="2170394" cy="370422"/>
          </a:xfrm>
        </p:spPr>
        <p:txBody>
          <a:bodyPr/>
          <a:lstStyle/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缩放策略设计思路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5987" y="1734661"/>
            <a:ext cx="5553965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、判别硬件平台，确定可使用寄存器及大小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987" y="2167158"/>
            <a:ext cx="4916027" cy="69807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x86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MMX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SSE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SSSE3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128bit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寄存器）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9118" y="2915563"/>
            <a:ext cx="258750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、确定并分解宽高比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8726" y="3315673"/>
            <a:ext cx="5794438" cy="37798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将宽高缩放比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320:119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180:67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分解为若干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3:1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2:1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的小的缩放比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2787" y="3774537"/>
            <a:ext cx="250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、设计高缩放策略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4572" y="4160966"/>
            <a:ext cx="5789371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just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组合高维度下小缩放比，满足多个寄存器同时计算需求，并考虑缩放图像质量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8875" y="4797486"/>
            <a:ext cx="2710637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、设计宽缩放策略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0615" y="5820435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汇编实现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504" y="6257581"/>
            <a:ext cx="5466495" cy="37798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利用偏移值，根据缩放策略使用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指令实现汇编函数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>
          <a:xfrm>
            <a:off x="8814227" y="6257581"/>
            <a:ext cx="2743200" cy="365125"/>
          </a:xfrm>
        </p:spPr>
        <p:txBody>
          <a:bodyPr/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15750" y="5128781"/>
            <a:ext cx="5794438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just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组合宽维度下小缩放比，满足单个寄存器计算要求，同时尽可能利用寄存器资源并考虑缩放质量</a:t>
            </a:r>
            <a:endParaRPr lang="zh-CN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01163" y="5169002"/>
            <a:ext cx="51908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行缩放偏移值：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uvec8 OffsetRow1 = {0,1,1,2,3,4,4,5,6,6,7,7,0,0,0,0}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000"/>
              </a:lnSpc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uvec8 OffsetRow2 = {0,1,1,2,3,4,4,5,6,7,7,8,9,10,10,11}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6634416" y="5197595"/>
            <a:ext cx="496558" cy="776373"/>
          </a:xfrm>
          <a:prstGeom prst="rightBrace">
            <a:avLst>
              <a:gd name="adj1" fmla="val 8333"/>
              <a:gd name="adj2" fmla="val 5081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优化实现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  <p:pic>
        <p:nvPicPr>
          <p:cNvPr id="28" name="图片 27" descr="图形用户界面, 应用程序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0" y="854514"/>
            <a:ext cx="4511681" cy="27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 descr="图形用户界面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5" y="3762290"/>
            <a:ext cx="4511681" cy="26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文本框 30"/>
          <p:cNvSpPr txBox="1"/>
          <p:nvPr/>
        </p:nvSpPr>
        <p:spPr>
          <a:xfrm>
            <a:off x="5546034" y="1115586"/>
            <a:ext cx="6308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优化函数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ScalePlaneDownRow720pTo476_268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函数实现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76947" y="1820184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96608" y="1748135"/>
            <a:ext cx="5522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定义行缩放函数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ScaleRowDown3To1_Box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ScaleRowDown2To1_Box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默认为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语言函数实现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76947" y="2937823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96608" y="2865774"/>
            <a:ext cx="5343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若定义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x86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SSSE3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指令集，更新行缩放函数指针，指向其对应的汇编函数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ScaleRowDown3To1_Box_SSSE3</a:t>
            </a:r>
            <a:r>
              <a:rPr lang="zh-CN" altLang="en-GB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ScaleRowDown2To1_Box_SSSE3</a:t>
            </a:r>
            <a:endParaRPr lang="zh-CN" altLang="en-GB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76946" y="431757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76946" y="4281936"/>
            <a:ext cx="584195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缩放实现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000"/>
              </a:lnSpc>
            </a:pP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5666" y="6458652"/>
            <a:ext cx="4970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ScaleRowDown3To1_Box_SSSE3</a:t>
            </a:r>
            <a:r>
              <a:rPr lang="zh-CN" altLang="en-GB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汇编函数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实现示意图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优化实现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48631" y="895973"/>
            <a:ext cx="5085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ScaleRowDown3To1_Box_SSSE3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函数实现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t="67530" b="929"/>
          <a:stretch>
            <a:fillRect/>
          </a:stretch>
        </p:blipFill>
        <p:spPr>
          <a:xfrm>
            <a:off x="6273858" y="996637"/>
            <a:ext cx="5245042" cy="236278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43090" y="3488637"/>
            <a:ext cx="5722672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8.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寄存器右移四位实现除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psrlw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$0x4, %%xmm0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9.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将寄存器中有符号数压缩为无符号数，同时进行字节对齐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packuswb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%%xmm0, %%xmm0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10.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将计算后结果存放到目的地址内存中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%%xmm0 MEMACCESS(3)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将源图像与目的图像像素地址进行偏移，源图像地址偏移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位，目的图像地址偏移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 MEMLEA(0x3, 3) %3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 MEMLEA(0x8, 0) %0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lea MEMLEA(0x8, 1) %1</a:t>
            </a:r>
            <a:b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 MEMLEA(0x8, 2) %2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循环更新，并跳转至循环体标识符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</a:t>
            </a:r>
            <a:b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sub $0x3, %5</a:t>
            </a:r>
            <a:b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jg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1b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/>
          <a:srcRect t="1" r="329" b="31868"/>
          <a:stretch>
            <a:fillRect/>
          </a:stretch>
        </p:blipFill>
        <p:spPr>
          <a:xfrm>
            <a:off x="673100" y="1382049"/>
            <a:ext cx="5049028" cy="4929299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>
            <a:off x="6589642" y="4177749"/>
            <a:ext cx="2186058" cy="215348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589641" y="1222250"/>
            <a:ext cx="2016000" cy="216000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075390" y="5706780"/>
            <a:ext cx="2244279" cy="225429"/>
          </a:xfrm>
          <a:prstGeom prst="round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存在问题及解决方法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73156" y="1148401"/>
            <a:ext cx="43964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类指令使用时存在内存越界问题</a:t>
            </a:r>
            <a:endParaRPr lang="zh-CN" altLang="en-US" sz="2000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图片包含 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14" y="957259"/>
            <a:ext cx="6809030" cy="32546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463192" y="4098421"/>
            <a:ext cx="3723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目的图像像素值赋值错误示意图</a:t>
            </a:r>
            <a:endParaRPr lang="zh-CN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9235" y="4649423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33667" y="4585902"/>
            <a:ext cx="4055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优化行缩放策略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，目的图像赋值时使用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字节大小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9234" y="559043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33668" y="5524932"/>
            <a:ext cx="4055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尾行实现改为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语言，对整张图像像素影响较小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3156" y="1742423"/>
            <a:ext cx="32666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个字节的赋值）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个字节的赋值）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个字节的赋值）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movq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个字节的赋值）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（整体赋值）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3643" y="3993745"/>
            <a:ext cx="212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目前解决方法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系统测试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测试环境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60400" y="1218063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9928" y="1170481"/>
            <a:ext cx="60960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测试系统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0400" y="1587510"/>
            <a:ext cx="5084417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RH2288H V3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CPU: Intel(R) Xeon(R) CPU E5-2670 v3 @ 2.30GHz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；内存：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64GB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400" y="2371506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9928" y="2329156"/>
            <a:ext cx="2053089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zh-CN" altLang="en-US" sz="2000" kern="100" dirty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546" y="2773909"/>
            <a:ext cx="5031409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gtest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VCAM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TCPdump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codeDEX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9900" y="3423744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9428" y="3386466"/>
            <a:ext cx="1794672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设备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5546" y="3837176"/>
            <a:ext cx="2400851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华为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 desktop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软终端 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形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13216" y="1194742"/>
            <a:ext cx="6124968" cy="28552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270461" y="4287194"/>
            <a:ext cx="1400313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测试组网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6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46383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研究背景与意义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测试方案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06" y="1303015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00" y="1627883"/>
            <a:ext cx="165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灰盒测试用例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44561" y="1061510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功能测试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7933251" y="1371739"/>
            <a:ext cx="95311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7842509" y="3563455"/>
            <a:ext cx="103120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88977" y="2080108"/>
          <a:ext cx="10614045" cy="4193351"/>
        </p:xfrm>
        <a:graphic>
          <a:graphicData uri="http://schemas.openxmlformats.org/drawingml/2006/table">
            <a:tbl>
              <a:tblPr firstRow="1" firstCol="1" bandRow="1"/>
              <a:tblGrid>
                <a:gridCol w="3202594"/>
                <a:gridCol w="3873436"/>
                <a:gridCol w="3538015"/>
              </a:tblGrid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用例描述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预期输出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）单画面视频流整体测试用例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构建单画面视频流处理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pipeline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，输入一段码流，分析输出码流是否正常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输出码流正常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）多画面模式整体测试用例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构建多画面视频流处理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pipeline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，输入一段码流，设置不同的多画面模式，分析输出码流是否正常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输出码流正常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RTP解码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解码元件功能是否正常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处理为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Video解码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解码元件功能是否正常</a:t>
                      </a:r>
                      <a:endParaRPr lang="zh-CN" alt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处理为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元件功能是否正常</a:t>
                      </a:r>
                      <a:endParaRPr lang="zh-CN" alt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缩放到指定大小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Video编码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编码元件是否正常</a:t>
                      </a:r>
                      <a:endParaRPr lang="zh-CN" alt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处理为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RTP编码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编码元件功能是否正常</a:t>
                      </a:r>
                      <a:endParaRPr lang="zh-CN" alt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处理为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74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元件功能是否正常</a:t>
                      </a:r>
                      <a:endParaRPr lang="zh-CN" alt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alt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图像拼接为多画面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测试方案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6767" y="122564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0395" y="101734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非功能测试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119477" y="2762851"/>
          <a:ext cx="6619917" cy="266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文档" r:id="rId1" imgW="5477510" imgH="2277110" progId="Word.Document.12">
                  <p:embed/>
                </p:oleObj>
              </mc:Choice>
              <mc:Fallback>
                <p:oleObj name="文档" r:id="rId1" imgW="5477510" imgH="2277110" progId="Word.Document.12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9477" y="2762851"/>
                        <a:ext cx="6619917" cy="266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781081" y="1823083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3460" y="1770430"/>
            <a:ext cx="1592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安全测试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03040" y="182699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05419" y="1774338"/>
            <a:ext cx="179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可维护性测试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423217" y="1834704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25596" y="1769041"/>
            <a:ext cx="138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42380" y="2233942"/>
            <a:ext cx="188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白盒测试用例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7933251" y="1371739"/>
            <a:ext cx="95311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7842509" y="3563455"/>
            <a:ext cx="103120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4624" y="2421275"/>
            <a:ext cx="2744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16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codeDEX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工具进行代码安全扫描，包括指针判空、内存泄漏问题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15298" y="2419325"/>
            <a:ext cx="2744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在系统日志中查看关键日志是否存在，同时视频会议系统是否报黑匣子错误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23217" y="5429076"/>
            <a:ext cx="3623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同时测试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CloudMCU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占用率变化情况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测试结果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06" y="1303015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29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4820" y="1114444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功能测试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043" y="1703125"/>
          <a:ext cx="10872857" cy="4270293"/>
        </p:xfrm>
        <a:graphic>
          <a:graphicData uri="http://schemas.openxmlformats.org/drawingml/2006/table">
            <a:tbl>
              <a:tblPr firstRow="1" firstCol="1" bandRow="1"/>
              <a:tblGrid>
                <a:gridCol w="2782551"/>
                <a:gridCol w="8090306"/>
              </a:tblGrid>
              <a:tr h="231933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测试结果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）单画面视频流整体测试用例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测试用例通过，将目的端口上抓到的包解为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后播放，画面正常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）多画面模式整体测试用例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测试用例通过，将抓到的包解为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后播放，在不同多画面模式下，画面拼接正常，画面播放流畅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RTP解码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RTP解码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元件创建初始化成功，消息处理与控制命令处理函数功能正常，输出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Video解码</a:t>
                      </a:r>
                      <a:r>
                        <a:rPr lang="zh-CN" sz="14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Video解码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元件创建初始化成功，消息处理与控制命令处理函数功能正常，输出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Resize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元件创建初始化成功，消息处理与控制命令处理函数功能正常，输出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Video编码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Video编码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元件创建初始化成功，消息处理与控制命令处理函数功能正常，输出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RTP编码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RTP编码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元件创建初始化成功，消息处理与控制命令处理函数功能正常，输出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pcap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795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元件测试用例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测试用例通过，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MP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元件创建初始化成功，消息处理与控制命令处理函数功能正常，输出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文件正常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721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测试结果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60400" y="12746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145" name="图片 23" descr="图表, 折线图&#10;&#10;描述已自动生成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 r="-8"/>
          <a:stretch>
            <a:fillRect/>
          </a:stretch>
        </p:blipFill>
        <p:spPr bwMode="auto">
          <a:xfrm>
            <a:off x="730250" y="1340909"/>
            <a:ext cx="46482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20700" y="3729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147" name="图片 27" descr="图表, 折线图&#10;&#10;描述已自动生成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136" r="-8"/>
          <a:stretch>
            <a:fillRect/>
          </a:stretch>
        </p:blipFill>
        <p:spPr bwMode="auto">
          <a:xfrm>
            <a:off x="660400" y="3886202"/>
            <a:ext cx="47879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438900" y="135476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5966691" y="11844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159" name="图片 21" descr="图表, 折线图&#10;&#10;描述已自动生成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/>
          <a:stretch>
            <a:fillRect/>
          </a:stretch>
        </p:blipFill>
        <p:spPr bwMode="auto">
          <a:xfrm>
            <a:off x="6259903" y="1302039"/>
            <a:ext cx="46990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5941291" y="37551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161" name="图片 25" descr="图表, 折线图&#10;&#10;描述已自动生成"/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6"/>
          <a:stretch>
            <a:fillRect/>
          </a:stretch>
        </p:blipFill>
        <p:spPr bwMode="auto">
          <a:xfrm>
            <a:off x="6259903" y="3809907"/>
            <a:ext cx="46736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660400" y="905286"/>
            <a:ext cx="2083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测试输入码流参数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59903" y="900285"/>
            <a:ext cx="281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三画面模式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输出码流参数</a:t>
            </a:r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0" y="2348300"/>
            <a:ext cx="6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帧率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0" y="4812925"/>
            <a:ext cx="6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码率</a:t>
            </a:r>
            <a:r>
              <a:rPr lang="zh-CN" altLang="zh-CN" sz="14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测试结果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06" y="1303015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4820" y="1114444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非功能测试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7306" y="1955478"/>
          <a:ext cx="10841594" cy="3788078"/>
        </p:xfrm>
        <a:graphic>
          <a:graphicData uri="http://schemas.openxmlformats.org/drawingml/2006/table">
            <a:tbl>
              <a:tblPr firstRow="1" firstCol="1" bandRow="1"/>
              <a:tblGrid>
                <a:gridCol w="3442307"/>
                <a:gridCol w="7399287"/>
              </a:tblGrid>
              <a:tr h="342539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测试对象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cap="all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测试结果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526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）安全测试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系统所有代码通过</a:t>
                      </a:r>
                      <a:r>
                        <a:rPr lang="en-US" sz="18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codeDEX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安全扫描，不存在空指针、内存泄漏、使用非安全函数等问题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5526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800" kern="100" cap="all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）系统可维护测试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系统长稳运行中，未报黑匣子错误。系统日志完备，关键日志详细，能够打印流节点、元件创建等关键信息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54487"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）系统性能测试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在使用缩放优化后，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个缩放测试用例通过，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PSNR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值均大于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，缩放优化前后所需时间如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表所示，优化效果显著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同时在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接入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1080P30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会场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后，优化前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占用率为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92%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左右，优化后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1080P30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会议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占用率为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85%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，满足系统规格需求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测试结果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06" y="1303015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4820" y="1114444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非功能测试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11387" y="2093546"/>
          <a:ext cx="8769225" cy="3096899"/>
        </p:xfrm>
        <a:graphic>
          <a:graphicData uri="http://schemas.openxmlformats.org/drawingml/2006/table">
            <a:tbl>
              <a:tblPr firstRow="1" firstCol="1" bandRow="1"/>
              <a:tblGrid>
                <a:gridCol w="1355723"/>
                <a:gridCol w="2160737"/>
                <a:gridCol w="2160737"/>
                <a:gridCol w="1583722"/>
                <a:gridCol w="1508306"/>
              </a:tblGrid>
              <a:tr h="27988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优化前（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优化后（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优化比例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PSNR</a:t>
                      </a: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值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26248.25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572.25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27.924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23204.25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865.00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48.836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21693.50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457.00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38.257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20374.25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206.50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33.292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21082.25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724.25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25.856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20242.00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760.75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35.859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19431.50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629.00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36.273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19942.75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660.25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37.026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20907.25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885.50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0.958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31.734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01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19050.00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365.50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35.351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047419" y="1667555"/>
            <a:ext cx="60971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缩放性能优化结果表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4820" y="5596339"/>
            <a:ext cx="876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PSNR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值大于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的情况下，缩放优化比例高达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97%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左右，相比于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libyuv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原生库，优化效果明显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感谢各位老师的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90204"/>
                <a:cs typeface="+mn-ea"/>
              </a:rPr>
              <a:t>答辩人：于向前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90204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90204"/>
                <a:cs typeface="+mn-ea"/>
              </a:rPr>
              <a:t>2022/05/29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90204"/>
              <a:cs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研究背景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0" name="文本占位符 7"/>
          <p:cNvSpPr txBox="1"/>
          <p:nvPr/>
        </p:nvSpPr>
        <p:spPr>
          <a:xfrm>
            <a:off x="660400" y="1182448"/>
            <a:ext cx="4572500" cy="401200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视频处理子系统在视频会议系统中位置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pic>
        <p:nvPicPr>
          <p:cNvPr id="18" name="图片 17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08" y="1853121"/>
            <a:ext cx="3156474" cy="36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660400" y="5596502"/>
            <a:ext cx="8760691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just">
              <a:defRPr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视频处理子系统作为视频流处理的关键模块，对提高视频会议的可维护性、性能具有重要作用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研究现状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60400" y="1137391"/>
            <a:ext cx="1575904" cy="401200"/>
          </a:xfrm>
        </p:spPr>
        <p:txBody>
          <a:bodyPr/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多媒体框架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2" name="文本占位符 7"/>
          <p:cNvSpPr txBox="1"/>
          <p:nvPr/>
        </p:nvSpPr>
        <p:spPr>
          <a:xfrm>
            <a:off x="660400" y="3758666"/>
            <a:ext cx="2208696" cy="401200"/>
          </a:xfrm>
          <a:prstGeom prst="rect">
            <a:avLst/>
          </a:prstGeom>
        </p:spPr>
        <p:txBody>
          <a:bodyPr vert="horz" wrap="square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视频流优化方法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cxnSp>
        <p:nvCxnSpPr>
          <p:cNvPr id="74" name="直接连接符 310"/>
          <p:cNvCxnSpPr/>
          <p:nvPr/>
        </p:nvCxnSpPr>
        <p:spPr>
          <a:xfrm>
            <a:off x="5315005" y="4683007"/>
            <a:ext cx="0" cy="92502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33477" y="1636430"/>
          <a:ext cx="9931953" cy="1896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651"/>
                <a:gridCol w="3310651"/>
                <a:gridCol w="3310651"/>
              </a:tblGrid>
              <a:tr h="328414">
                <a:tc>
                  <a:txBody>
                    <a:bodyPr/>
                    <a:lstStyle/>
                    <a:p>
                      <a:r>
                        <a:rPr lang="en-GB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Phonon</a:t>
                      </a:r>
                      <a:endParaRPr lang="en-GB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Media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Foundation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GStreamer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530447">
                <a:tc>
                  <a:txBody>
                    <a:bodyPr/>
                    <a:lstStyle/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Qt</a:t>
                      </a:r>
                      <a:r>
                        <a:rPr lang="zh-CN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开发环境下音视频播放的接口</a:t>
                      </a:r>
                      <a:endParaRPr lang="en-US" altLang="zh-CN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只提供一套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接口，无法获取后端音视频处理插件信息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微软公司提供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音视频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媒体开发库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支持平台受限，目前仅支持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window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平台</a:t>
                      </a:r>
                      <a:endParaRPr lang="zh-CN" altLang="en-US" sz="1600" kern="1200" noProof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跨平台的、基于管道（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pipeline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）的多媒体框架</a:t>
                      </a:r>
                      <a:endParaRPr lang="en-US" altLang="zh-CN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以元件为核心，将视频流处理过程功能分解为一个一个的元件，提高了系统的可维护性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16933" y="4273466"/>
          <a:ext cx="9931952" cy="144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976"/>
                <a:gridCol w="4965976"/>
              </a:tblGrid>
              <a:tr h="257425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ea"/>
                        </a:rPr>
                        <a:t>视频编解码算法优化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+mn-ea"/>
                        </a:rPr>
                        <a:t>视频流处理实现过程优化 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+mn-ea"/>
                      </a:endParaRPr>
                    </a:p>
                  </a:txBody>
                  <a:tcPr/>
                </a:tc>
              </a:tr>
              <a:tr h="1077142">
                <a:tc>
                  <a:txBody>
                    <a:bodyPr/>
                    <a:lstStyle/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GB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H.264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协议中涉及的编解码算法进行优化</a:t>
                      </a:r>
                      <a:endParaRPr lang="en-US" altLang="zh-CN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算法优化效果对比现有视频编解码算法提升有限，在实际应用中存在落地难度高的问题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根据平台硬件能力，使用并行化计算指令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SIMD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进行多个值的同时计算，从而来提高计算的速度 </a:t>
                      </a:r>
                      <a:endParaRPr lang="en-US" altLang="zh-CN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>
                        <a:buFont typeface="Arial" panose="020B0604020202090204" pitchFamily="34" charset="0"/>
                        <a:buChar char="•"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在图像处理领域应用广泛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6616"/>
            <a:ext cx="8920029" cy="462755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研究目标与内容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11026" y="1160351"/>
            <a:ext cx="1588835" cy="401200"/>
          </a:xfrm>
        </p:spPr>
        <p:txBody>
          <a:bodyPr/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研究目标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47037" y="1672923"/>
            <a:ext cx="10671862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just">
              <a:defRPr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结合实习项目背景，设计与实现视频处理子系统，实现视频流的处理控制操作，并利用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技术设计实现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YUV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图像缩放优化策略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占位符 7"/>
          <p:cNvSpPr txBox="1"/>
          <p:nvPr/>
        </p:nvSpPr>
        <p:spPr>
          <a:xfrm>
            <a:off x="611025" y="2856290"/>
            <a:ext cx="1588835" cy="401200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研究内容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aphicFrame>
        <p:nvGraphicFramePr>
          <p:cNvPr id="2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47036" y="3310087"/>
          <a:ext cx="10671863" cy="2431382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158101"/>
                <a:gridCol w="6513762"/>
              </a:tblGrid>
              <a:tr h="886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、设计与实现单画面视频流处理控制</a:t>
                      </a:r>
                      <a:endParaRPr lang="en-US" altLang="zh-CN" sz="18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设计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解码、视频解码、图像缩放、视频编码、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编码等功能元件，并通过设计视频控制流节点进行元件的控制操作，快速构建视频流处理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pipeline</a:t>
                      </a:r>
                      <a:r>
                        <a:rPr lang="zh-CN" altLang="en-GB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实现单画面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RTP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码流的端到端处理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04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、设计与实现多画面模式</a:t>
                      </a:r>
                      <a:endParaRPr lang="en-US" altLang="zh-CN" sz="18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在单画面视频流传输控制的基础上，设计实现多画面视频流的传输控制流程。对其中的多画面合成元件进行设计与实现，实现多画面图像拼接功能。设计实现多画面合成帧率控制策略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、设计与实现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图像缩放优化策略</a:t>
                      </a:r>
                      <a:endParaRPr lang="en-US" altLang="zh-CN" sz="18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x86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架构的硬件平台设计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YUV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图像缩放优化策略，并通过</a:t>
                      </a:r>
                      <a:r>
                        <a:rPr lang="en-GB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SIMD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技术使用汇编指令集对缩放优化策略进行实现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论文结构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62755"/>
          </a:xfrm>
        </p:spPr>
        <p:txBody>
          <a:bodyPr/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论文结构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" name="对话气泡: 矩形 6"/>
          <p:cNvSpPr/>
          <p:nvPr/>
        </p:nvSpPr>
        <p:spPr>
          <a:xfrm>
            <a:off x="405186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734494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5142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绪论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5142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介绍论文相关背景与研究现状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8" name="对话气泡: 矩形 37"/>
          <p:cNvSpPr/>
          <p:nvPr/>
        </p:nvSpPr>
        <p:spPr>
          <a:xfrm flipV="1">
            <a:off x="2143546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41026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相关技术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64670" y="4837343"/>
            <a:ext cx="378620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just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介绍系统实现中需要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just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用到的技术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472854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79635" y="3564175"/>
            <a:ext cx="10542483" cy="150277"/>
            <a:chOff x="779635" y="3564175"/>
            <a:chExt cx="10542483" cy="150277"/>
          </a:xfrm>
        </p:grpSpPr>
        <p:cxnSp>
          <p:nvCxnSpPr>
            <p:cNvPr id="13" name="直接连接符 12"/>
            <p:cNvCxnSpPr>
              <a:stCxn id="18" idx="6"/>
              <a:endCxn id="77" idx="2"/>
            </p:cNvCxnSpPr>
            <p:nvPr/>
          </p:nvCxnSpPr>
          <p:spPr>
            <a:xfrm>
              <a:off x="929914" y="3639314"/>
              <a:ext cx="1024192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77963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251166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243703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5975737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7707771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943980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117183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对话气泡: 矩形 83"/>
          <p:cNvSpPr/>
          <p:nvPr/>
        </p:nvSpPr>
        <p:spPr>
          <a:xfrm>
            <a:off x="3875580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204888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015536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系统需求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015536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介绍系统功能需求与非功能需求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9" name="对话气泡: 矩形 88"/>
          <p:cNvSpPr/>
          <p:nvPr/>
        </p:nvSpPr>
        <p:spPr>
          <a:xfrm>
            <a:off x="7345974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9675282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485930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系统实现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485930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根据设计思路对系统进行具体实现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94" name="对话气泡: 矩形 93"/>
          <p:cNvSpPr/>
          <p:nvPr/>
        </p:nvSpPr>
        <p:spPr>
          <a:xfrm flipV="1">
            <a:off x="5607614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705094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系统详细设计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705094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根据系统需求对系统功能进行设计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936922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对话气泡: 矩形 98"/>
          <p:cNvSpPr/>
          <p:nvPr/>
        </p:nvSpPr>
        <p:spPr>
          <a:xfrm flipV="1">
            <a:off x="9071682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69162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系统测试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169162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对系统进行功能与非功能测试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1400990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系统需求分析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90204"/>
              <a:ea typeface="Microsoft YaHei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afcd178-c1c8-4dc7-b60c-8d932533f7be}"/>
</p:tagLst>
</file>

<file path=ppt/tags/tag2.xml><?xml version="1.0" encoding="utf-8"?>
<p:tagLst xmlns:p="http://schemas.openxmlformats.org/presentationml/2006/main">
  <p:tag name="KSO_WM_UNIT_TABLE_BEAUTIFY" val="smartTable{07e661e1-0ad6-4bf1-b220-8a5be4af3586}"/>
</p:tagLst>
</file>

<file path=ppt/tags/tag3.xml><?xml version="1.0" encoding="utf-8"?>
<p:tagLst xmlns:p="http://schemas.openxmlformats.org/presentationml/2006/main">
  <p:tag name="KSO_WM_UNIT_TABLE_BEAUTIFY" val="smartTable{7cffcf6b-94f6-4f50-8411-aa2c0293e61a}"/>
</p:tagLst>
</file>

<file path=ppt/tags/tag4.xml><?xml version="1.0" encoding="utf-8"?>
<p:tagLst xmlns:p="http://schemas.openxmlformats.org/presentationml/2006/main">
  <p:tag name="KSO_WM_UNIT_TABLE_BEAUTIFY" val="smartTable{c4dc64f5-1029-4ac6-94e6-797668af11da}"/>
</p:tagLst>
</file>

<file path=ppt/tags/tag5.xml><?xml version="1.0" encoding="utf-8"?>
<p:tagLst xmlns:p="http://schemas.openxmlformats.org/presentationml/2006/main">
  <p:tag name="KSO_WM_UNIT_TABLE_BEAUTIFY" val="smartTable{525b3929-2972-441c-9764-06f19f4fb5e1}"/>
</p:tagLst>
</file>

<file path=ppt/tags/tag6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6502</Words>
  <Application>WPS 演示</Application>
  <PresentationFormat>宽屏</PresentationFormat>
  <Paragraphs>907</Paragraphs>
  <Slides>36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64" baseType="lpstr">
      <vt:lpstr>Arial</vt:lpstr>
      <vt:lpstr>方正书宋_GBK</vt:lpstr>
      <vt:lpstr>Wingdings</vt:lpstr>
      <vt:lpstr>Arial</vt:lpstr>
      <vt:lpstr>微软雅黑</vt:lpstr>
      <vt:lpstr>汉仪旗黑</vt:lpstr>
      <vt:lpstr>Calibri</vt:lpstr>
      <vt:lpstr>等线</vt:lpstr>
      <vt:lpstr>Segoe UI</vt:lpstr>
      <vt:lpstr>Segoe UI Light</vt:lpstr>
      <vt:lpstr>Thonburi</vt:lpstr>
      <vt:lpstr>微软雅黑</vt:lpstr>
      <vt:lpstr>Microsoft YaHei</vt:lpstr>
      <vt:lpstr>等线</vt:lpstr>
      <vt:lpstr>Times New Roman</vt:lpstr>
      <vt:lpstr>宋体</vt:lpstr>
      <vt:lpstr>汉仪书宋二KW</vt:lpstr>
      <vt:lpstr>微软雅黑</vt:lpstr>
      <vt:lpstr>宋体</vt:lpstr>
      <vt:lpstr>Arial Unicode MS</vt:lpstr>
      <vt:lpstr>汉仪中等线KW</vt:lpstr>
      <vt:lpstr>Helvetica Neue</vt:lpstr>
      <vt:lpstr>Century Gothic</vt:lpstr>
      <vt:lpstr>苹方-简</vt:lpstr>
      <vt:lpstr>Office 主题​​</vt:lpstr>
      <vt:lpstr>2_OfficePLUS</vt:lpstr>
      <vt:lpstr>1_OfficePLUS</vt:lpstr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noe</cp:lastModifiedBy>
  <cp:revision>206</cp:revision>
  <dcterms:created xsi:type="dcterms:W3CDTF">2022-08-29T03:27:06Z</dcterms:created>
  <dcterms:modified xsi:type="dcterms:W3CDTF">2022-08-29T03:27:06Z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2052-3.7.0.5929</vt:lpwstr>
  </property>
</Properties>
</file>